
<file path=[Content_Types].xml><?xml version="1.0" encoding="utf-8"?>
<Types xmlns="http://schemas.openxmlformats.org/package/2006/content-types">
  <Default Extension="1" ContentType="image/png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1692" r:id="rId2"/>
    <p:sldId id="1694" r:id="rId3"/>
    <p:sldId id="1811" r:id="rId4"/>
    <p:sldId id="1697" r:id="rId5"/>
    <p:sldId id="1700" r:id="rId6"/>
    <p:sldId id="1699" r:id="rId7"/>
    <p:sldId id="1836" r:id="rId8"/>
    <p:sldId id="256" r:id="rId9"/>
    <p:sldId id="1703" r:id="rId10"/>
    <p:sldId id="1702" r:id="rId11"/>
    <p:sldId id="1701" r:id="rId12"/>
    <p:sldId id="1837" r:id="rId13"/>
    <p:sldId id="1797" r:id="rId14"/>
    <p:sldId id="1815" r:id="rId15"/>
    <p:sldId id="1796" r:id="rId16"/>
    <p:sldId id="1835" r:id="rId17"/>
    <p:sldId id="1809" r:id="rId18"/>
    <p:sldId id="1807" r:id="rId19"/>
    <p:sldId id="1838" r:id="rId20"/>
    <p:sldId id="1821" r:id="rId21"/>
    <p:sldId id="1817" r:id="rId22"/>
    <p:sldId id="1839" r:id="rId23"/>
    <p:sldId id="1823" r:id="rId24"/>
    <p:sldId id="1818" r:id="rId25"/>
    <p:sldId id="1819" r:id="rId26"/>
    <p:sldId id="1840" r:id="rId27"/>
    <p:sldId id="1824" r:id="rId28"/>
    <p:sldId id="1820" r:id="rId29"/>
    <p:sldId id="1841" r:id="rId30"/>
    <p:sldId id="1842" r:id="rId31"/>
    <p:sldId id="1822" r:id="rId32"/>
    <p:sldId id="1826" r:id="rId33"/>
    <p:sldId id="1825" r:id="rId34"/>
    <p:sldId id="1843" r:id="rId35"/>
    <p:sldId id="1828" r:id="rId36"/>
    <p:sldId id="1834" r:id="rId37"/>
    <p:sldId id="1813" r:id="rId38"/>
    <p:sldId id="1831" r:id="rId39"/>
    <p:sldId id="1830" r:id="rId40"/>
    <p:sldId id="274" r:id="rId41"/>
    <p:sldId id="27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BF2"/>
    <a:srgbClr val="FAE9E9"/>
    <a:srgbClr val="FDF7D0"/>
    <a:srgbClr val="F9E9E8"/>
    <a:srgbClr val="FFC080"/>
    <a:srgbClr val="FFC042"/>
    <a:srgbClr val="FFC064"/>
    <a:srgbClr val="B4E0D2"/>
    <a:srgbClr val="FFFFFF"/>
    <a:srgbClr val="FFC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8"/>
    <p:restoredTop sz="94728"/>
  </p:normalViewPr>
  <p:slideViewPr>
    <p:cSldViewPr snapToGrid="0">
      <p:cViewPr>
        <p:scale>
          <a:sx n="221" d="100"/>
          <a:sy n="221" d="100"/>
        </p:scale>
        <p:origin x="152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21:59:07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3866 1672 24575,'10'6'0,"5"0"0,4-3 0,3-2 0,16 6-1639,-7-7 1,3 1 545,-6 1 1,2 2 0,0-2-1,0-1 1,1-1 0,3 1 524,-2 0 1,2 0-1,1 1 1,-1-1 567,-1-1 0,-1 0 0,0 0 0,3 0-195,-3 0 0,1 0 1,1 0-1,1 0 1,0 0-1,-1 0 195,4 0 0,0 0 0,0 0 0,0 0 0,1 0 0,-6-1 0,0 1 0,1-1 0,0 0 0,1 0 0,0 0 0,1 0 0,1 1 0,2 0 0,2 0 0,-1 0 0,0 0 0,-1 0 0,-2 0 0,-2-1 0,2-1 0,-3 0 0,-1 0 0,1 0 0,5 0 0,-8 1 0,3 1 0,3 0 0,1 0 0,1 0 0,1 0 0,0 0 0,-2 0 0,-1 0 0,-3 0 0,-3 0-478,10-1 0,-5 0 1,-2 0-1,1 0 1,4 0 477,-6 1 0,3 0 0,2 0 0,0 0 0,2 0 0,-1 0 0,-1 0 0,-1 0 0,-2 0 0,7 0 0,-2 0 0,-1 0 0,-1 0 0,-1 0 0,-1 0 0,1 0 0,-2 0 0,0 0 0,0 0 0,4 0-76,-4 0 0,3 0 0,2 0 0,1 0 0,0 0 1,-1 0-1,-2 0 0,-3 0 76,1 0 0,-2 0 0,-2 0 0,1 0 0,3 0-15,-2 0 0,2 0 0,3 0 0,0 0 0,1 0 0,-3 0 0,-1 0 0,-5 0 15,5 0 0,-4 0 0,-2 0 0,3 0 43,-1 0 1,1 0-1,0 0 1,0 0 0,-2 0-44,1 0 0,-1 0 0,-1 0 0,0 0 127,9 0 0,-1 0 1,2 0-128,-4 0 0,1 0 0,1 0 0,-1 0 350,-4 0 1,-1 1 0,1-1 0,2-1-351,1 1 0,1-1 0,2 0 0,0 0 0,-1 0 305,0 1 1,-1 0-1,1-1 1,-2 1-1,0 0-305,1-1 0,0 0 0,-2-1 0,1 2 217,3-1 1,0 1 0,-1 0 0,-4 1-218,-7-1 0,-2 0 0,2 0 0,3 0 0,4 0 0,1 0 0,-1 0 0,-5 0 0,-1 0 0,-3 0 0,3 0 0,3 0 0,4 0 0,2 0 0,-2 0 0,-4 0 0,-3 0 0,-3 0 0,3 0 0,2 0 0,5 0 0,2 0 0,-2 0 0,-4 0 0,0 0 0,-4 0 0,2 0 0,0 0 0,1 0 0,0 0 0,1 0 0,2 0 0,0 0 0,1 0 0,-3 0 0,1 0 0,-2 0 0,3 0 0,0 0 0,2 0 0,1 0 0,0 0-14,1-2 1,0 1-1,0-1 1,-1 1 13,0 1 0,-1 0 0,3-1 0,-3-1 0,5 0 0,0-1 0,-1 1 0,-3 0 0,-2 1 0,-3 1 0,5 0 0,-4-2 0,6 0 0,1 0 0,1 0 0,-3 0 0,-4 1 0,1 0 0,-3 1 0,2-1 0,-3 0 0,3-1 0,1 0 0,-1 0 0,-2 0 0,7 0 0,-3-1 0,-2 1 0,3 0 0,0-1 129,2 1 0,4 0 0,-6 1-129,-9-1 0,-1 0 0,4 2 0,2 0 0,-3-1 0,-6-1 0,1 0 0,3 2 0,5 0 0,1 0 0,-5 0 0,3 0 0,-1 0 0,3 0 0,3 0 0,-1 0 0,-5 0 0,-2 0 0,0 0 122,2 0 1,2 0-123,5 0 0,5 0 0,-4 0 0,-4 0 0,0 0 0,-4 0 0,2 0 0,0 0 0,3 0 0,1 0 0,-1 0 0,3 0 0,2 0 0,-6 0 0,4 0 0,-1 0 0,-3 0 0,2 0 0,0 0 0,-3 0 0,3 0 0,-1 0 0,-5 0 0,-1 0 0,-1 0 0,6 0 0,1 0 0,3 0 0,4 0 0,-5 0 0,-9 0 0,0 0 0,2 0 0,3 0 0,-6 0 2491,1 0-2491,6 0 0,-30 0 0,-1 0 0,-2 0 0</inkml:trace>
  <inkml:trace contextRef="#ctx0" brushRef="#br0" timeOffset="4330">9585 4411 24575,'11'1'0,"-1"1"0,9 1 0,16-3 0,6 0 0,-9 2 0,1-1-820,-4 0 1,3-1 0,1 0 0,-1-1-274,3 0 1,-2-1 0,3 0 999,-2 1 1,1-1-1,1 1 1,2-1 92,-5-1 0,1 1 0,2-1 0,0 0 0,0 0 0,1 0 0,-4 0 0,0 0 0,1 1 0,1-1 0,-1 0 0,0 1 0,0-1-547,5 0 1,1 0 0,-1 0 0,0-1 0,0 1 0,-1 1 508,-3-1 1,0 1 0,-1 1-1,-1-1 1,0 0 0,-1 0 37,8-1 0,-2 1 0,1-1 0,1 1-547,-5 0 1,2 0 0,2-1 0,-1 2 0,-1-1 0,-1 0 535,1 0 0,-2 1 0,-1-1 1,1 1-1,2-1 11,0 0 0,1-1 0,1 0 0,0 0 0,-1 0 0,-2 1-489,4 1 0,-2 1 1,-1 0-1,0 0 489,0-1 0,0-1 0,-1 1 0,1 0 0,-1 0 0,2 1 0,-2 1 0,-2-1 61,1 0 1,-3 0 0,3 0-62,-2 0 0,1 0 0,1 0 0,-2 0 0,4 0 0,-1 0 0,0 0 0,1-1 0,0-1 0,4 0 233,-9 2 1,3-1 0,1 0 0,2 0 0,0 0 0,1-1-234,-5 0 0,1-1 0,1-1 0,0 1 0,1-1 0,0 0 0,-1 1 0,0 0 0,0 1 0,0 0 0,-1 0 0,1 0 0,-1 1 0,1-1 0,-1 0 0,0-1 0,5 0 0,0-1 0,1 0 0,-1 0 0,-1 0 0,-1 0 0,-2 1 33,2 0 0,0 1 0,-3 0 0,-2 0 0,-3-1-33,-2 0 0,-3 0 0,3-1-160,3 3 0,4 0 0,1 0 0,-1 0 0,-4-1 160,0-1 0,-4 0 0,3 0 0,1 1 0,3 1 0,2 0 0,0 0 0,-4 0-368,8-1 1,-2 0-1,2 0 368,-7 0 0,1-1 0,2 1 0,-2 0 0,-1 0 182,7 1 0,-3 1 1,2 0-183,-2-2 0,3-2 0,-1 1 0,-4 1 108,-5 2 0,-3-1 0,0 1-108,6-1 0,0-1 0,1 0 0,3 0 0,1 0 0,-3 1 0,2 0 0,0 0 0,-2 0 0,3-2 0,1 2 0,-8 1 0,1 0 0,0 0 0,-3 0 0,-1-1 0,-1-1 0,1 1 0,5 0 0,3 1 0,0 0 0,-4-1 919,7-1 0,0 0-919,-9 2 0,4 0 0,2 0 0,0 0 0,-3 0 0,1 0 0,-3 0 0,2 0 0,2 0-37,-3 0 0,3 0 1,2 0-1,1 0 0,-1 0 1,-2 0-1,-4 0 37,3 0 0,-4 0 0,0 0 0,1 0 0,7 0 0,1 0 0,0 0 0,-6 0 160,2 0 1,-1 0-161,0 0 0,3 0 0,-2 0 0,3 2 0,1 1 0,-4-3 0,2 0 0,-3 1 0,2 1 0,-3 0 0,1-2 0,0 0-500,-1 0 0,3 0 500,-7 1 0,3 1 0,1-1 0,-2 0 0,-1 0 0,-2-1 0,2 1 69,2 0 0,1 1 0,1-1 0,0 0-69,-2 0 0,0-2 0,-1 1 0,-1 0 0,2 0 0,-2 0 0,2 0 111,-2 0 1,3 1 0,-1-1 0,-2-1-112,-1 0 0,-2-1 0,0 1 0,0 0 0,1 1 0,-1-1 0,1 0 0,-1 0 0,1-1-343,0 0 0,-1 1 1,1-1 342,-1 2 0,0 0 0,1-1 0,1-2 0,0 0 0,2 0 479,2 2 0,2 1 1,1 0-1,0 0-479,0-2 0,1-1 0,-1 0 0,1 1-260,2 1 0,0 2 0,0-1 0,0-1 260,-5-1 0,0-1 0,0 0 0,-3 1 0,0 2 0,-1 0 0,-1-1 0,3 0 0,0-1 0,-1 0 0,-1 2 0,0 0 0,1 0 0,1 0 0,0 0 0,0 0 0,0 0 0,1 0 0,-1 0 0,0 0 0,0 0 0,0 0 0,1 0 0,-1 0 0,0 0 0,-2 0 0,0 0 0,0 0 0,2 0 0,0 0 0,-1 0 0,-2 0 0,-1 0 0,0 0 0,1 0 0,1 0 0,-1 0 0,0 0 0,0 0 0,2 0 0,0 0 0,1 0 0,1 0 0,-2 0 0,5 0 0,-2 0 0,2 0 0,-3 1 0,1 1 0,0-1 0,-2 0 0,1 0 0,-2-1 0,2 0 0,0 2 0,2-1 0,1 0 0,-1 0-110,-1 0 1,-2-1 0,1-1-1,0 1 110,0 0 0,0 0 0,0 0 0,1 0 0,4 0 0,1 0 0,-2 0 0,-3 0 1135,3 0 1,-1 0-1136,-2 0 0,2 0 0,-3 0 0,-5 0 0,-2 0 0,2 0 0,-1 0 0,-1 0 0,2 0-703,0 0 1,1 0-1,-1 0 703,3 0 0,1 0 0,-5 0 0,2 0 0,0 0 515,-2 0 0,0 0 0,-2 0-515,2 0 0,0 0 0,4 0 0,-3 0 3276,-7 0-2473,-12 0-803,6 0 0,-7 0 1346,28 0-1346,-11-1 0,1-1 0,-7 2 0,1 0 1638,17-2 0,0 1 0,-14 0 0,-3 2-1531,2-1 0,0 0-107,15 0 0,-29 0 13,-1 0 1,-5 0 0,-1 0 0</inkml:trace>
  <inkml:trace contextRef="#ctx0" brushRef="#br0" timeOffset="18479">13304 4175 8191,'34'0'0,"0"0"0,0 0 0,1 0 0,-3 0 0,0 1 0,1-1 0,4-1 0,-7 1 0,4-1 0,3 1 0,0-1 0,1 0 0,-1 0 0,-2 0 0,-2 1 0,3-1 0,-3 1 0,0 0 0,0 0 0,5-1 0,-6 1 0,2-1 0,3 1 0,1-1 0,1 0 0,-1 0 0,0 1 0,-3-1 0,-2 1 0,9 0 0,-3 0 0,-2 0 0,0 0 0,3 0 0,-7 0 0,2 0 0,0 0 0,1-1 0,-1 1 0,0 1 0,-1-1 0,0 0 0,0 1 0,-1 0 0,0 0 0,0 0 0,-1 0 0,7 0 0,-1 0 0,0 0 0,0 1 0,-1 0 0,0 0 0,1 0 0,-1 0 0,-1 1 0,0 0 139,-4-1 1,-1 0 0,-1 0-1,2 1 1,3-1-140,0 1 0,2 1 0,3-1 0,0 1 0,1 0 0,0 0 0,-3 0 0,-2-1 57,5 2 0,-3-1 1,-2 0-1,2 0 0,5 1-57,-9-2 0,2 1 0,2 0 0,1-1 0,2 1 0,-1 0 0,1 0 0,-1-1 0,-1 0 0,-2 0 0,2 0 0,-2 0 0,-1 0 0,0-1 0,0 0 0,1 0 0,0 0 0,2 0 0,-3 0 0,1-1 0,2 1 0,0-1 0,0 0 0,0 0 0,0 0 0,-2 0 0,0 0 0,-3 0 0,5 0 0,-2 0 0,-2 0 0,0 0 0,-1 0 0,1 0 0,0-1 0,2-1 0,0 1 0,0-1 0,0 0 0,-1 0 0,-2 0 0,-2 0 0,8 1 0,-4 0 0,0 0 0,2-1 0,-2-1 0,2 0 0,0-1 0,1 1 0,0 0 5,-5 2 1,2 0-1,-1 0 1,0 0 0,0 0-1,-3-1-5,6-1 0,-2-1 0,-1 0 0,2 1 0,-1 1 0,1 1 0,1 1 0,-1-1 0,-2-1 0,-1-1 0,-2-1 0,0 0 0,1 1 0,0 0 0,1 1 0,0 0 0,0-1 203,2 0 1,1-1 0,-2 1 0,-5-1-204,-3 0 0,-2 1 823,9 0 0,-12 0-823,-23 1 3113,-23 0-3113,-2 0 0,-8 1 0,-4 0 763,0 0 0,-2 0-763,3 0 0,-2 0 0,-2 0 0,6 0 0,0 0 0,-2 0 0,-1 0-336,2 0 0,-1 0 1,-1 0-1,0 0 0,0 0 336,3 0 0,1 0 0,0 0 0,-1 0 0,-1 0-469,3 0 1,-1 0 0,-1 1 0,-1-1 0,1 0 0,1 0 0,1-1 425,-5 0 1,2 0 0,1 0-1,-1 0 1,-3 0-292,2 0 1,-2 1 0,-1 0-1,-1 0 1,0 0 0,1 0-1,2-1 334,2 1 0,2-1 0,0 0 0,1 0 0,-1 0 0,-2 0-88,2 1 0,-1-1 0,-1 1 1,0 0-1,0 0 0,-1 1 0,0-1 88,-2 1 0,0 0 0,-1 0 0,0 0 0,0 0 0,0 0 0,2-1 0,-2 1 0,2-1 0,0 0 0,-1 0 0,1 0 0,-2 1 0,5 0 0,0 0 0,-1 1 0,-1-1 0,1 1 0,0 0 0,1-1 0,1 0 0,-6 1 0,2-1 0,0 0 0,0 0 0,1 0 0,0 0 0,1 1 0,1 0 0,0 0 0,0 0 0,0 1 0,-1-1 70,-1 0 0,0 0 0,-1 0 0,0 0 0,2 0 1,1 0-71,2 0 0,1 1 0,0-1 0,1 0 0,0 1 0,-8-1 0,-1 1 0,2 0 0,3 0 0,2 1 0,2-1 0,3 1 0,-6 0 0,4 0 0,7-2 0,6 1 2237,13-1-2237,40-2 0,-4 0 0,7 0 0,-1 0 520,-6 0 0,0 0 0,2 0-520,-1 0 0,2 0 0,3 0 0,-2 0 0,-2 0 235,-2 0 0,-3 0 0,1 0 1,0 0-236,3 0 0,0 0 0,1 0 0,0 0 0,-2 0 0,0 0 0,1 0 0,2 0 0,0 0 0,0 0 0,2 0 0,0 0 0,2 0 0,-1 0 0,1 0-124,-3 0 1,0 0 0,0 0 0,1 0 0,0 0 0,-1 0 0,1 0 123,-2 0 0,0 0 0,0 0 0,0 0 0,-1 0 0,0 0 0,0 0 0,2 0 0,0 0 0,0 0 0,-1 0 0,-2 0 0,-4 0-80,3 0 1,-3 0 0,-2 0 79,11 0 0,-7 0 0,-12 0 0,-17 0 0</inkml:trace>
  <inkml:trace contextRef="#ctx0" brushRef="#br0" timeOffset="23079">11647 17487 24575,'23'-3'0,"10"0"0,10 0 0,-13 1 0,4 0 0,3 0 0,1 0 0,-1 0-547,-4 1 1,-1 0 0,1 0 0,0 0 0,2 0 0,1 0 136,-2-1 0,1 1 1,1 0-1,1-1 1,1 1-1,0-1 0,1 1 1,1 0 111,-6 0 0,1 0 0,1 0 0,0 0 0,1 1 0,0-1 0,0 0 0,1 1 1,0-1-1,1 0 0,0 1 45,-3-1 1,1 0 0,-1 1 0,1-1 0,0 1 0,1-1 0,-1 1 0,2-1 0,0 0 0,1 1 0,1-1 0,1 1 0,1-1 195,-9 1 0,1 0 1,1-1-1,1 1 0,0 0 1,2-1-1,-1 1 0,1 0 1,1-1-1,0 1 0,0 0 1,0-1-1,0 1 0,1 0 1,-1-1-1,1 1 0,-1 0 1,-1 0-1,1-1 0,-1 1 1,-1 0-1,0 0 57,1 0 0,0 0 0,-1 0 0,1-1 0,-2 1 0,1 0 0,0 0 0,-1 0 0,1 0 0,-1 0 0,1 0 0,-1 0 0,1 0 0,0 0 0,0 0 0,0 0 0,0 0 0,1 1 0,1-1 0,-1 0-85,-2 0 0,0 0 1,0 1-1,1-1 1,-1 0-1,1 0 1,0 1-1,0-1 1,1 0-1,-1 1 1,1-1-1,0 1 1,0-1-1,-1 0 1,1 1-1,0-1 1,0 1-1,0-1 1,-1 1-1,1-1 1,0 0-1,-1 1 1,1-1-1,-1 1 85,1-1 0,1 1 0,0-1 0,0 0 0,1 1 0,-1-1 0,0 0 0,1 1 0,-1-1 0,0 1 0,1-1 0,-1 0 0,0 1 0,-1-1 0,1 1 0,-1-1 0,0 1 0,-1-1 0,0 1 0,0-1 0,-1 1 0,0 0 0,-1-1 0,4 1 0,0 0 0,-2 0 0,1 0 0,-2 0 0,0 0 0,0 0 0,0 0 0,-1 0 0,0 0 0,1 0 0,-1 0 0,1 0 0,0 0 0,0 0 0,1 1 0,0-1 0,0 0 0,-1 0 0,2 0 0,-1 0 0,1 1 0,0-1 0,1 0 0,-1 0 0,1 1 0,-1-1 0,0 0 0,0 1 0,0-1 0,-1 0 0,0 0 0,0 1 0,-1-1 0,-1 0 0,0 0 0,5 1 0,0-1 0,-1 0 0,0 0 0,-1 1 0,0-1 0,0 0 0,-1 0 0,0 1 0,-1-1 0,-1 0 0,0 1 0,0-1 0,-1 1 0,5 0 0,-2 0 0,-1 0 0,-1 0 0,-1 0 0,1 1 0,0-1 0,1 0 0,1 0 0,1 0 0,-2-1 0,2 1 0,1-1 0,1 1 0,1-1 0,0 0 0,0 1 0,-1-1 0,-1 0 0,-1 0 0,-1 0 0,-2 0 0,-3 0 0,6 0 0,-2 0 0,-3 0 0,-1 0 0,0 0 0,0 0 0,2 0 168,4 0 1,1 0-1,1 0 1,0 0-1,-1 0 1,-2 0 0,-3 0-169,7 0 0,-2 0 0,-4 0 0,-2 0 0,13-2 0,-16 3 2613,-28 3-2613,-19-4 0,-11-2 0,-3 1 0,-3 0 0,-2 0 517,6 0 1,-1 0 0,-2 0 0,-2 0-518,1 0 0,-3 0 0,-1 0 0,-2 0 0,0 0 0,1 0 0,0 0 0,-1 0 0,1 0 0,-1 0 0,-1 0 0,-1 0 0,5-1 0,0 0 0,0 1 0,-2-1 0,0 0 0,-1 0 0,0 0 0,-2 1-186,7 0 0,0-1 1,-2 1-1,0 0 1,-1 0-1,0 1 1,0-1-1,-1 0 1,1 0-1,0-1 1,0 1-1,1-1 186,-3 1 0,1-1 0,-1-1 0,1 1 0,0 0 0,0-1 0,0 1 0,0 0 0,-1-1 0,1 1 0,-1 0-214,1 1 1,1 0-1,0-1 1,-1 1 0,1 0-1,-1 0 1,0 0-1,0 0 1,0 0 0,-1 0-1,0 0 1,0 0 213,2-1 0,-1 1 0,0-1 0,0 1 0,-1-1 0,0 1 0,0-1 0,1 1 0,-1-1 0,1 1 0,0-1 0,1 0 0,0 1 0,1-1-98,-2 1 0,1-1 0,1 0 1,1 1-1,0-1 0,0 0 0,0 0 1,0 1-1,-1-1 0,-2 1 0,0-1 98,2 1 0,0 0 0,-1-1 0,-1 1 0,0 0 0,0 0 0,-1 0 0,0 0 0,0 0 0,-1 0 0,1 0 0,-1 0 0,0 0 0,1-1 0,1 1 0,0 0 0,0-1 0,-1 1 0,0-1 0,0 1 0,-1-1 0,1 1 0,0-1 0,0 1 0,0-1 0,0 1 0,1-1 0,0 1 0,1 0 0,1-1 0,-3 1 0,1 0 0,0 0 0,2 0 0,-1 0 0,1 0 0,0 0 0,0 0 0,-1 0 0,1 0 0,-1 0 0,-1 0 0,0 0 0,2 0 0,-1 0 0,-1 0 0,0 0 0,-1 0 0,0 0 0,0 0 0,0 0 0,1 0 0,0 0 0,0 0 0,1 0 0,1 0 0,1 0 0,1 0 0,-6 1 0,1-1 0,2 1 0,0-1 0,1 1 0,0-1 0,1 1 0,0 0 0,-1-1 0,1 1 0,-4 0 0,1-1 0,-1 1 0,1 0 0,0-1 0,0 1 0,1 0 0,1 0 0,0 0 0,-3 0 0,0 1 0,1 0 0,1-1 0,0 1 0,1 0 0,-1 1 0,2-1 0,-1 0 0,1 1 0,0-1 0,1 1 0,1 0 0,3-1 0,-9 1 0,2 0 0,2 0 0,2 1 676,-2 0 1,3 1-1,4 0-676,-9 1 0,61-2 0,17-1 0,-16-1 0,0-2 0,6 1 0,-1 0 0,6-1 0,3 1 0,2 0 0,3 0 0,0 0 0,-1-1 0,-6 0 0,0 0 0,1 0 0,0 0 0,2 0 0,-1 0 0,1 0 0,0 0 0,0 0 0,0 0 0,-3 0 0,0 0 0,0 0 0,0 0 0,0 0 0,0 0 0,1 0 0,-1 0 0,1 0 0,1 0 0,0 0 0,-3 0 0,0 0 0,2 0 0,-1 0 0,1 0 0,0 0 0,0 0 0,0 0 0,0 0 0,-1 0 0,0 0 0,-1 0 0,0 0 0,4 0 0,-1 0 0,0 0 0,-2 0 0,1 0 0,-1 0 0,2 0 0,0 0 0,1 0 0,2 0 0,-7 0 0,2 0 0,1 0 0,0 0 0,1 0 0,1 0 0,0 0 0,0 1 0,0-1 0,0 0 0,0 0 0,-1-1 0,0 1 0,-1 0 0,-1 0-170,4 0 1,-1-1 0,-2 1 0,0-1 0,0 0 0,0 1 0,-1-1 0,2 1 0,0-1 0,0 0 0,2 1 0,1-1 169,-6 1 0,1 0 0,1 0 0,1 0 0,1 0 0,0 0 0,1 0 0,0 0 0,1 0 0,-1 0 0,0 0 0,-1 0 0,0 0 0,-1 0 0,-1 0 0,-2-1 0,0 1 0,-2 0 0,9-1 0,-1 1 0,-3-1 0,-1 0 0,0 0 0,-1 1 0,0-1 0,0 0 0,2 1 0,1-1 0,-2 1 0,1 0 0,0 0 0,1 0 0,-1 0 0,2 0 0,-1 1 0,0-1 0,0 0 0,0 0 0,-1 0 0,0-1 0,1 1 0,1-1 0,-1 1 0,0-1 0,0 0 0,0 0 0,-1 0 0,0 0 0,-1 1 0,0-1 0,-1 1 0,2-1 0,-1 1 0,-1 0 0,0 0 0,-1 0 0,0 0 0,1 0 0,-1-1 0,2 1 0,1-1 0,2-1 0,1 1 0,-1-1 0,1 1 0,-2-1 0,-1 0 0,-2 1 0,-3 0 0,6-1 0,-1 1 0,-4 0 0,-2 0 0,-3-1 676,4 1 1,-4 0-1,-12-3-676,-15-1 0,-24 4 0,-15 2 0,8-2 0,-4 0 0,-2-1 0,1 1 0,-1 0 0,1 1 0,-2 0 0,-5 0 0,10-1 0,-3 1 0,-3-1 0,-1 0 0,-1 0 0,0 1 0,0-1 0,1 1 0,2-1 0,-2 1 0,1 0 0,1 0 0,0 0 0,-1 0 0,-1 0 0,-2 0 0,5 0 0,-1 0 0,-2 0 0,-1 0 0,0 0 0,-1 0 0,0 0 0,0 0 0,1 0 0,0 0 0,1 0 0,0 0 0,1 0 0,-1 0 0,1 0 0,0 0 0,0 0 0,1 0 0,-1 0 0,1 0 0,1 0 0,-6 0 0,1 0 0,1 0 0,1 0 0,-2 0 0,1 0 0,-2 0 0,-1 0-170,7 0 1,0 0 0,-1 0 0,0 1 0,0-1 0,-1 0 0,-1 0 0,0 0 0,-1 0 0,0 0 0,-1 0 0,-1-1 169,5 1 0,0 0 0,-2-1 0,0 1 0,0-1 0,-2 1 0,1-1 0,-1 1 0,0-1 0,-1 1 0,1-1 0,-1 0 0,1 1 0,0-1 0,0 1 0,0-1 0,0 1 0,1-1 0,0 1 0,0-1 0,0 1 0,-1-1 0,1 1 0,0 0 0,0-1 0,0 1 0,0-1 0,-1 1 0,1 0 0,0-1 0,-1 1 0,0-1 0,1 0 0,-1 1 0,0-1 0,0 0 0,0 0 0,-1 1 0,0-1 0,0 0 0,0 0 0,0 0 0,0 0 0,0 0 0,0 0 0,1 0 0,0 0 0,0 0 0,1 0 0,1 0 0,0 1 0,1-1 0,-5 0 0,1 0 0,0 1 0,0-1 0,1 1 0,0-1 0,1 1 0,1-1 0,0 1 0,1-1 0,1 1 0,2-1 0,0 1 0,-11-1 0,3 0 0,1 0 0,1 0 0,2 0 0,-1 0 0,1 1 0,-2 0 0,0 0 0,1 0 0,1 0 0,1 0 0,1 0 0,-8 0 0,2 0 0,2 0 0,4 0 1014,-5 0 1,8 0-1015,7 3 0,45 1 0,3-2 0,10 0 0,7 0 0,3-1 0,0 0 0,-5 1 8,-1-1 1,-3 0-1,0 0 1,2 0 0,4-1-9,-7 1 0,2 0 0,1 0 0,2-1 0,1 1 0,1 0 0,-1-1 0,0 1 0,-1-1 0,-1 0 0,1 0 0,-1 0 0,1 0 0,0 0 0,-1 0 0,0 0 0,-1 0 0,1 0 0,0 0 0,-1 0 0,-1 0 0,0 0 0,1 0 0,0 0 0,1 0 0,1 0 0,-3 0 0,1 0 0,0 0 0,0 0 0,2 0 0,0 0 0,0 0 0,1 0 0,0 0 0,0 0 0,0 0 0,-3 0 0,-1-1 0,2 1 0,-1-1 0,1 0 0,1 0 0,-1 1 0,1-1 0,-1 0 0,1 0 0,-1 1 0,0-1 0,0 1 0,-1-1-158,2 1 1,-2 0 0,1-1 0,-1 1 0,0 0 0,0 0 0,0 0-1,0 0 1,1 0 0,-1 0 0,2 0 0,-1-1 0,2 1 157,-3-1 0,0 1 0,1-1 0,1 0 0,0 0 0,0-1 0,0 1 0,1 0 0,-1 0 0,1 0 0,-1-1 0,0 1 0,-1 0 0,0 0 0,0 1 0,-2-1-3,4 1 1,-1-1 0,0 1 0,-1 0 0,0 0-1,-1 0 1,1 0 0,-1 0 0,0 0 0,0 0 0,0 0-1,0 0 1,0-1 2,2 1 0,0-1 0,-1 1 0,1-1 0,-1 1 0,1-1 0,-1 0 0,0 1 0,0-1 0,0 0 0,0 1 0,-1-1 0,2 1 0,-1-1 0,0 1 0,0-1 0,-1 0 0,1 1 0,0-1 0,0 1 0,0-1 0,1 1 0,0-1 0,-1 1 0,0-1 0,1 1 0,1 0 0,0-1 0,0 1 0,1-1 0,-2 1 0,0-1 0,-1 1 0,0-1 0,-3 0 0,-1 0 0,6 0 0,-2-1 0,-2 1 0,-1-1 0,-1 1 0,0-1 0,1 0 0,1 1 0,3-1 0,2 1 0,2 0 0,-2 0 0,0 0 0,-4 0 0,-4 0 0,-6-1 1014,12-2 1,-19 0-1015,-27 1 0,-11 0 0,-10 0 0,-2 2 212,1 0 1,-3 1 0,-2 0 0,-1-1-213,2 0 0,-1 0 0,-1 0 0,-3 0 0,-2 0 0,10 0 0,-3 1 0,-1-1 0,-1 0 0,-1 1 0,-1-1 0,0 1 0,1-1 0,1 1 0,0-1 0,0 1 0,1 0 0,0 0 0,0 0 0,0 0 0,0 0 0,0 0 0,-1 0 0,0-1 0,-1 0 0,0 0 0,-1 0 0,0 0 0,0 0 0,0 0 0,-1-1 0,0 1 0,0 0 0,0 0 0,1 0 0,0 0 0,0 0 0,-1 0 0,1 1 0,-1-1 0,0 0 0,1 0 0,-1 1 0,2-1 0,-1 0-232,0 0 1,1 1 0,0-1 0,0 0 0,1 0 0,-1 1 0,0-1 0,0 0 0,-2 0 0,0 1 231,3-1 0,1 1 0,-1-1 0,0 0 0,0 1 0,-1-1 0,-1 0 0,0 1 0,-1-1 0,0 1 0,-1-1 0,-1 1 0,-1-1-28,8 1 1,-1 0 0,-1 0 0,0 0 0,-2 0 0,1 0 0,-2 0 0,0 0 0,0 0 0,0 0 0,-1 0 0,0 1 0,1-1 0,-1 0 0,1 0 0,0 0-1,0 0 1,1 0 0,0 0 0,1 0 0,1-1 27,-5 1 0,0 0 0,1-1 0,0 1 0,1-1 0,0 1 0,0-1 0,0 0 0,1 1 0,-1-1 0,0 1 0,0-1 0,0 0 0,-1 1 0,0 0 0,-1-1 0,4 1 0,0 0 0,-1 0 0,0-1 0,0 1 0,-1 0 0,-1 0 0,1 0 0,0 0 0,-1 0 0,1 0 0,0 0 0,1 0 0,-1 0 0,2 0 0,0 0 0,0 0 0,2 0 0,0-1 0,1 1 0,-9 0 0,1-1 0,0 0 0,2 0 0,0 0 0,1 0 0,0 0 0,2 0 0,-1 0 0,2 1 0,-1 0 0,1 0 0,-4 0 0,0 1 0,2 1 0,0-1 0,0 1 0,1-1 0,1 1 0,0-1 0,1 0 0,-5 1 0,2-1 0,0-1 0,0 1 0,2 1 0,0-1 0,1 1 286,-1 0 0,0 1 0,1-1 0,2 1 0,2 1 0,4-1-286,-19 2 0,16 2 0,25-2 0,18-1 0,19-3 0,7 0 0,-2-1 0,-6 2 0,1-1 0,2 0 0,1 0 0,1 0 0,-4-1 0,1 1 0,1-1 0,2 0 0,0 0 0,0 0 0,0 0 0,0 0 0,1 1 0,0 0 0,1-1 0,0 1 0,-1 0 0,1 0 0,1 0 0,-1-1 0,-2 0 0,-1 0 0,1 0 0,0 0 0,0 0 0,0 0 0,2 0 0,0 0 0,1 0 0,-4 0 0,2 0 0,0 0 0,1 0 0,1 0 0,0 0 0,0 0 0,0 0 0,0 0 0,-1 0 0,-1 0 0,-1 0 0,2 0 0,-2 0 0,-1 0 0,-1 0 0,1 0 0,-1 0 0,2 0 0,0 0 0,2 0 0,3 0-101,-8 0 0,2 0 0,1 0 0,1 0 0,1 0 0,1 0 0,0 0 0,1 0 0,0 0 1,0 0-1,0 0 0,0 0 0,-1 0 0,-1 0 0,-1 0 0,0 0 0,-2 0 101,4 0 0,-1 0 0,-2 0 0,0 0 0,0 0 0,-1 0 0,0 0 0,0 0 0,0 0 0,2 0 0,0 0 0,2 0 0,-4 0 0,1 1 0,1-1 0,0 0 0,1 1 0,1-1 0,-1 1 0,1-1 0,0 1 0,0-1 0,-1 1 0,1-1 0,-2 1 0,0-1 0,-1 1 0,-1-1 0,5 0 0,-2 0 0,0 1 0,-1-1 0,-1 0 0,0 0 0,0 0 0,1 0 0,-1 0 0,1 0 0,1 0 0,1 1 0,-2-1 0,1 1 0,0 0 0,1 0 0,1 0 0,-1 0 0,1 0 0,-1 0 0,1 0 0,0 0 0,-1 0 0,0 0 0,0 0 0,-1 0 0,1-1 0,-1 1 0,1 0 0,-1-1 0,0 0 0,0 1 0,0-1 0,-1 1 0,1-1 0,-1 1 0,-1-1 0,1 1 0,-1 0 116,3 0 1,0 0 0,0 0-1,-1 0 1,0 0 0,0 0-1,-1 0 1,0 1 0,-2-1-1,-1 0 1,-1 0-117,8 0 0,0 0 0,0-1 0,-3 1 0,-3 0 0,-6 0 0,-7 1 0,8 2 0,-47-3 0,-23-3 0,-10 0 0,3 0 66,14 2 1,-1 0 0,0 0 0,-2 0 0,-4-1-67,8 0 0,-1 0 0,-2-1 0,-1 0 0,-1 1 0,-2-1 0,0 0 0,-2 0 0,0 0 0,0 1 0,5-1 0,0 1 0,-2 0 0,0 0 0,-2 0 0,0 0 0,0 0 0,-1 0 0,1 0 0,-1 0 0,1 0 0,-1-1 0,2 1 0,0 0 0,1 0 0,-2-1 0,0 1 0,2-1 0,-1 1 0,1-1 0,0 0 0,0 0 0,0 1 0,0-1 0,-1 0 0,-1 1 0,0-1 0,-2 0 0,7 1 0,-2 0 0,0-1 0,-1 1 0,-1 0 0,0 0 0,0-1 0,-1 1 0,1 0 0,-1-1 0,1 1 0,-1 0 0,1 0 0,1-1 0,0 1 0,1 0 0,1 0 0,0 0 0,-4-1 0,0 1 0,2 0 0,0 0 0,1 0 0,0-1 0,0 1 0,1 0 0,-1 0 0,0 0 0,-1-1 0,0 1 0,-2-1-86,4 1 1,-1 0 0,-1-1 0,0 0 0,0 1 0,-1-1 0,0 0 0,0 0-1,0 1 1,0-1 0,1 0 0,-1 0 0,1 1 0,1-1 0,0 0 0,1 1 85,-2-1 0,0 1 0,1-1 0,1 1 0,0 0 0,1 0 0,-1-1 0,1 1 0,-1 0 0,-1-1 0,0 1 0,-1 0 0,-1-1-15,4 1 0,-2-1 0,-1 1 0,0-1 0,-1 0 0,-1 1 0,0-1 0,0 0 0,1 0 0,-1 1 0,1-1 0,0 0 0,1 1 0,0-1 0,2 1 0,1-1 0,1 1 15,-8-1 0,2 1 0,1-1 0,2 1 0,0 0 0,1-1 0,-1 1 0,-1 0 0,-1-1 0,-2 1 0,6 0 0,-1-1 0,-1 1 0,-2 0 0,0-1 0,0 1 0,-1-1 0,1 1 0,-1-1 0,1 1 0,1 0 0,0-1 0,2 1 0,1-1 0,2 1 0,-7-1 0,3 1 0,0-1 0,2 0 0,0 1 0,1-1 0,0 1 0,0-1 0,-1 1 122,-4-1 0,-2 0 1,0 1-1,1-1 1,0 0-1,3 1 0,3-1 1,4 1-123,-11-1 0,5 0 0,12 0 2514,11 2-2514,29 0 0,14 0 0,1 0 0,5 0 0,6 0 0,-13 0 0,4 0 0,2 0 0,2 0 0,1 0 0,0 0 0,1 0 0,-2 0 0,-3 0 0,1 0 0,-1 0 0,1 0 0,0 0 0,0 0 0,1 0 0,1 0 0,0 0 0,-2 0 0,0 0 0,2 0 0,0 0 0,0 0 0,0 0 0,1 0 0,-1 0 0,0 0 0,1 0 0,-2 0 0,0 0 0,-1 0 0,0 0 0,-1 0 0,0 0 0,1 0 0,0 0 0,2 0 0,0 0 0,2 0 0,2 0-74,-8 0 1,1 0 0,0 0 0,3 0 0,-1 0-1,2 0 1,1 0 0,0 0 0,0 0 0,1 0 0,0 0-1,0 0 1,0 0 0,0 0 0,-1 0 0,1 0 0,-1 0-1,-1 0 1,-1 0 0,0 0 73,4 0 0,-1 0 0,-1 0 0,0 0 0,0 0 0,0 0 0,-1 0 0,0 0 0,1 0 0,-1 0 0,1 0 0,0 0 0,0 0 0,1 0 0,1 0 0,1 0-97,-6 0 0,2 0 1,0 0-1,0 0 1,1 0-1,1 0 0,-1 0 1,1 0-1,0 0 1,0 0-1,1 0 1,-1 0-1,0 0 0,0 0 1,0 0-1,-1 0 1,0 0-1,0 0 0,-1 0 1,0 0-1,-1 0 97,3 1 0,0-1 0,0 1 0,0-1 0,-1 1 0,0-1 0,0 1 0,-1-1 0,1 1 0,-2-1 0,1 1 0,0 0 0,-1-1 0,-1 1 0,1-1 0,-1 1 0,0-1 0,5 0 0,-2 0 0,1 1 0,-1-1 0,-1 0 0,0 0 0,0 0 0,0 0 0,-1 0 0,1 0 0,0 0 0,0 1 0,0-1 0,1 0 0,0 1 0,0 0 0,1-1 0,-1 1 0,0 0 0,0 0 0,0 0 0,0-1 0,0 1 0,-1 0 0,0-1 0,0 0 0,0 1 0,0-1 0,0 0 0,0 0 0,0 0 0,-1 0 0,0 0 0,0 0 0,-1 0 0,0 0 0,0-1 0,-2 1 0,7 0 0,-1 0 0,-1 0 0,0 0 0,-1 0 0,0 0 0,-1 0 0,-2 0 0,-1 0 74,6 0 0,-3 0 0,-1 0 0,0 0 0,-2 0 0,1 0-74,4 0 0,1 0 0,-2 0 0,-4 0 0,-10 0 2248,0 2-2248,-23-1 3276,-4 5-3255,0-2 1,1 1 0,1-3 0</inkml:trace>
  <inkml:trace contextRef="#ctx0" brushRef="#br0" timeOffset="26745">22257 15580 24575,'6'29'0,"0"-6"0,-2-3 0,-1 4 0,1 5 0,-1 3 0,2 4 0,0 1-1639,-2 0 1,-2 1-1,0 0 1,-2 1 701,-2-11 0,-1 0 0,0 1 937,-1-1 0,-1 1 0,0 1 0,0 3 0,-1 0 0,-1 1 61,-3-2 1,-2 1-1,0-2-61,1-3 0,0-1 0,-2 1 0,0-2 0,-1 0 0,-1 1 0,0-2-247,-4 1 1,-1-2 0,-2 1 246,0 1 0,-3 2 0,-1-1 0,0-1 0,1-4 0,0-1 0,-1 0 0,-1 0 0,2 0 0,-1 0 0,0 1 0,-1-1 0,0-1 0,0-1 0,0-1 0,0-1 0,-1 0 0,0 1 0,-3 0 0,-2 1 0,0-1 0,0 0 0,0 0 0,1 0 0,0-1 0,-1 1 0,1-1 0,-2-1-380,5-2 0,0-1 1,-1 0-1,0 0 1,0 0-1,-2 0 380,2 0 0,-2 0 0,0 0 0,-1 1 0,1-1 0,0 0 0,1-1 0,0 0 0,0 0 0,1 0 0,0 0 0,0 0 0,0 0 0,-1 1 0,-1 1 0,0 0 0,1-1 0,2 0 0,3-1 0,-7 2 0,4-1 0,5-2 0,-8 9 2960,34-18-2960,37-10 0,-2-2-864,-11 3 1,5 0 0,0 0 863,2-2 0,0 0 0,1 1 0,0 0 0,0 1 0,2-1-77,-4 1 0,2-1 1,1 0-1,1-1 0,-3 1 77,4-1 0,-2 1 0,0-1 0,3-1 0,-7 2 0,1 0 0,1 0 0,1-1 0,-1-1 0,1-1 0,3-2 0,2-1 0,-1-1 0,0-1 0,0-1 0,-3 1 0,1-1 0,-2 0 0,-1-1 0,0 0 0,0-1 0,-4 2 0,2 0 0,-1 0 0,-1-2 0,-1 1 0,-3-2-118,4-8 1,-3-2 0,-2 0 0,-3 0 117,-3 2 0,-2 1 0,-2-1 0,1 0 0,-1-1 0,1-1 0,-1-1 0,-2 0 0,-2-2 0,-2-1 0,-1 0 0,0 1 0,-1-3 0,-2 0 0,0 0 0,-2 6 0,-1-2 0,-1 1 0,1 1 0,-1-3 0,-1 0 0,-1 1 0,-3 0 0,-1-1 0,0 3 0,2-6 0,-2 2 0,-6 2 0,0 3-3,8 6 1,-1 3 2,-7-3 3276,9 11-2692,2 35-584,2 16 0,0-12 0,0 2 869,1 5 1,-2-1-870,-1-2 0,0 1 0,0-4 0,1 2 0,-2-1 0,-1-3 0,-1 0 0,-1 1 431,-1 7 1,0 1 0,0-2-432,-3 3 0,-1-1 0,0-4 0,-2 0 0,1-1 0,2-3 0,-1-1 0,0-1 0,-2 2 0,0-1 0,-2 1 0,-4 5 0,-1 1 0,0-3 0,-3 0 0,-2-1-570,5-5 0,-1 2 0,0-3 570,-8 3 0,-2-2 0,7-5 0,-1 1 0,0-2 0,-6 3 0,1-1 0,-3 2 0,3-1 0,9-7 0,4-1 0,-1 3 0,2 1 0,16-13 1695,0 1-1695,2-3 3276,-1 0-3141,1-2 464,0 0 0,-1-2 0,0 2 0</inkml:trace>
  <inkml:trace contextRef="#ctx0" brushRef="#br0" timeOffset="41361">16135 4387 24575,'37'6'0,"-1"0"0,0 0 0,2-2 0,1 0 0,1-1-656,-8-1 1,0-1-1,2 0 1,0-1 0,-1 1-1,-2-1 1,0 0-1,0 0 1,2 0 0,3 0 290,-3 0 1,3 0 0,3 0 0,1 0 0,1 0 0,0 1 0,-1-2 0,-1 1 0,-2 0-105,2-1 1,-2 1 0,-1-1 0,0 0 0,0 0 0,1 0 0,2 0 431,-4 1 0,2 0 0,1 0 1,0 0-1,1 0 0,0 0 0,0 0 1,0 0-1,-2 0 0,0-1-73,4 0 0,-1 0 0,-1-1 0,0 0 1,0 0-1,-1 1 0,2-1 0,-1 1 110,-2 1 0,0-1 0,-1 1 0,1 0 0,0 0 0,1 1 0,0-2 0,1 1 0,0 0-185,-2-1 1,1 0-1,1 0 1,0-1 0,1 1-1,0-1 1,0 1-1,0 0 1,-1-1 0,-1 1-1,0 0 185,-1 1 0,0 0 0,-1-1 0,-1 1 0,1 0 0,-1 0 0,1 0 0,0 0 0,0 0 0,2 0 0,-3-1 0,1 1 0,0-1 0,1 1 0,0-1 0,1 1 0,-1-1 0,0 0 0,0 1 0,-1-1 0,0 0 0,-1 1 0,5-1 0,-2 0 0,1 0 0,-2 1 0,1-1 0,-1 0 0,0 1 0,1-1 0,0 0 0,-2 0 0,1 1 0,0-1 0,0 0 0,0 1 0,0-1 0,0 0 0,0 0 0,-1 1 0,0-1 0,0 0 0,0 0 0,1 1 0,-2-1 0,1 0 0,-1 0 0,0 0 0,-1 0 0,0 0 0,4-1 0,0 0 0,0-1 0,-1 1 0,-1 0 0,-1-1 0,-3 2 0,9-1 0,-3 1 0,-2-1 0,-1 0 676,7-1 1,-2-1-1,-11 1-676,-11-1 3034,-17 4-3034,-6 0 3276,-2 0-2015,-3 2 2015,1-2 0,-3 2-3044,5-2-232,-4 0 0,7 0 0,-2 0 0</inkml:trace>
  <inkml:trace contextRef="#ctx0" brushRef="#br0" timeOffset="43412">19043 4304 24575,'1'3'0,"24"4"0,11-3 0,-7-2 0,2-1-820,-4 1 1,4 2 0,1 0 0,-1-1-274,5-2 1,0-1 0,2 0 272,-2 2 1,1-1 0,1 0 0,1 0 726,-6 0 1,1-1 0,0 0 0,2-1 0,3 1 92,-6 0 0,2 0 0,1 0 0,1 0 0,2 0 0,-1 0 0,1 0 0,1 0-267,-6 0 0,1 0 0,0 0 0,1 0 1,0 0-1,1 0 0,-1 0 0,1 0 0,1 0 1,-1 0 266,1 0 0,1 0 0,0 0 0,1 0 0,0 0 0,0 0 0,0 0 0,0 0 0,-1 0 0,0 0 0,-1 0-106,0 0 0,0 0 0,0 0 0,0 0 0,-1 0 0,0 0 0,-1 0 0,0 0 0,0 0 0,0 0 106,4 0 0,0 0 0,0 0 0,-1 0 0,-1 0 0,0 0 0,-3 0 0,-1 0-331,5 0 1,-3 0 0,-1 0-1,-1 0 1,-2 0 330,1 0 0,0 0 0,-3 0 0,-3 0 1004,7 0 1,-7 0-1005,-4 0 3276,-30 0-3176,-23-4-100,4 4 0,-2-1 845,-3-1 1,-2 0-846,-4 2 0,-4 0 0,0 0-402,7 0 0,1 0 0,-4 0 402,4 0 0,-3 0 0,-2 0 0,1 0 0,0 0 0,4 0 0,0 0 0,1 0 0,-1 0 0,-1 0-547,1 0 1,-1 0 0,-1 0 0,0 0 0,0 0 0,0 0 502,0 0 1,1 0 0,-1 0-1,0 0 1,0 0 0,0 0-309,-3 0 0,0 0 0,-1 0 1,0 0-1,1 0 0,1 0 352,-1 0 0,0 0 0,1 0 0,0 0 0,-1 0 0,1 1 0,0-1 0,-2 1 0,1 0 0,0 0 0,1 1 0,1-1 0,0 1 0,0 0 0,0 0 0,2 0 0,2 1 355,-4-1 1,2 0-1,1 1 1,1-1-356,-5 1 0,-2-1 0,6 1 0,17 1 798,15 0 1,3-2 0,3-1 0</inkml:trace>
  <inkml:trace contextRef="#ctx0" brushRef="#br0" timeOffset="47097">18821 4228 24575,'35'0'0,"-5"0"0,7 0 0,0 0-820,-9 1 1,1 1 0,1-1 0,4 0 363,0 0 0,4 0 0,2 0 0,2 0 0,0 0 0,-1 0 1,-2 0-92,-1 0 1,-2 0 0,0 0 0,0 0 0,1 1 0,1-1 340,-1 0 1,1 1 0,1 0 0,0-1 0,1 1 0,1 0 0,0-1 205,-5-1 0,1 1 0,1-1 0,0-1 0,1 1 0,-1 0 0,1 0 0,-1 0 0,1 1-192,-1 0 1,0 0-1,1 0 1,-1 1-1,1-1 1,-1 1 0,0-1-1,0 0 1,-1 0 191,2 0 0,-1-1 0,0 0 0,0 0 0,-1 0 0,0 0 0,0 0 0,-1 0-224,2 1 0,1 0 1,0 0-1,-1 0 1,-3 0-1,-5 0 1,-6-1 223,2 0 0,-7 0 1256,1 0-1256,-56 0 0,15 0 0,-2 0 317,-3 0 1,-4 0 0,-1 0-318,-4 0 0,-2 0 0,0 0 0,7 0 0,0 0 0,-1 0 0,0 0 121,-1 0 1,-1 0 0,0 0 0,-1 0-122,-4 0 0,-1 0 0,0 0 0,1 0 0,3 0 0,2 0 0,-1 0 0,-1 0 0,2 1 0,-1 0 0,-1 0 0,0 0 0,0 0 0,-1 0 0,0-1 0,0 0 0,0 0 0,1 1 0,-4 1 0,1 1 0,0 0 0,0-1 0,1-1 0,0-1 0,1 0 0,3 0 0,-8 3 0,6-1 0,11-1 0,7-2 2267,8 1-2267,25 0 0,10 0 0,13 0-704,-8 0 0,7 0 0,-4 0 704,0 1 0,1-2 0,-5 0 0,4 0 0,1-1 0,-3 1 0,-2 1 0,-2-1 0,4 1 0,0-1 0,4 0 0,2-1 0,-1 1 0,-3 1 0,6-1 0,-3 2 0,3-1 0,-9-1 0,1 0 0,2 0 0,-2 0 0,-2 0 0,7 0 0,-3 1 0,0-1 0,-1-1 0,0-2 0,-3 1 0,7 3 0,-3-1 0,-3-3 0,-3 0 2853,0 3-2853,-7-4 3276,-17 6-1729,-4-1-1547,-7 4 0,1-2 3276,-4 1-2610,6-3-666,-1 3 0,3-3 0,1 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22:00:07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5026 4539 24575,'20'2'0,"7"-2"0,5 1 0,-6-1 0,3 0 0,2 0-820,2-1 1,3 0 0,1-1 0,1 0 163,-4 1 1,0 0-1,1 0 1,1-1 0,0 1 108,-3-1 1,2 0 0,-1 0 0,2 0 0,-1 0 0,1-1-1,1 1 1,1-1 0,1 0 0,-1-1 0,1 1 0,0 1 367,-5-1 1,1 1 0,0 0 0,0 1 0,0-1 0,0 0 0,0 0 178,2-1 0,0 1 0,-1-1 0,1 0 0,0 0 0,0 1 0,-1 0-290,0-1 0,-2 2 0,0-1 1,1 0-1,0 0 0,0 1 0,2-1 290,-1 1 0,1-1 0,1 1 0,0-1 0,1 1 0,0-1 0,-1 1 0,-2 0 0,-1 0 0,6-1 0,-1 1 0,-2 0 0,-1 0 0,1 0 0,2 0 0,-2 0 0,2 0 0,0 0 0,0 0 0,-1 0 0,-2 1 0,-4-1 276,2 1 0,-3 0 0,-2 0 0,-3 0-276,14 0 0,-7 0 643,1 0 1,-23 0 0,-11 0 0</inkml:trace>
  <inkml:trace contextRef="#ctx0" brushRef="#br0" timeOffset="1167">10288 4535 24575,'30'0'0,"0"0"0,0 0 0,4-1 0,3-2 0,1 0 0,2 0-656,-3 2 1,0-1-1,2 1 1,2-1 0,2 0 245,-7 0 0,3 0 1,2-1-1,0 0 1,1-1-1,-2 1 0,0 1 1,-3-1-138,1 0 1,-2 1 0,-2 0 0,1 0 0,0-1 0,3 1 256,-4 1 0,2-1 0,0 1 0,2 0 0,0 0 0,0-1 0,-1 1 0,-1 0 0,-2-1 127,6 0 0,-2 0 0,-1 0 0,-1 0 1,0 1-1,1-1 163,0 2 0,0-1 0,0 1 0,1 0 0,-1 0 0,0 0 0,0-1 0,0 0 0,0 0 0,0 0 0,0 0 0,-1 1 0,-2-1 0,-1 1 0,0 0 0,0 0 0,0 1 0,0-1 0,6 0 0,-1 0 0,1 0 0,-1 0 0,1 0 0,-3 0 0,0 0 0,1 0 0,0 0 0,-2 0 0,-2 0 0,2 0 0,-2 0 0,0 0 0,0 0 0,2 0 0,2 0 0,-1 0 0,-3 0 0,2 0 0,-3 0 0,-4 0 0,-2 0 0,-3 0 0,14 0 0,-34 0 0</inkml:trace>
  <inkml:trace contextRef="#ctx0" brushRef="#br0" timeOffset="2052">17086 4446 24575,'23'2'0,"1"-2"0,3 1-1639,10-1 1,4 0 608,-8-2 1,2 0 0,1 1 403,-3 0 1,1 2-1,1-1 1,-1-1 625,0-1 0,-1-1 0,1 0 0,0 1-533,-3-1 0,0 1 1,1 0-1,0 0 0,1-1 533,6 0 0,1-1 0,0 0 0,0 0 0,-2 0 0,-1 0 0,-2-1 0,0 0 0,2 1-357,-3 0 0,1 0 0,1 0 0,1 0 0,-2 0 0,-1 1 357,3-1 0,-2 1 0,0 0 0,2 0 0,-3-1 0,1 1 0,1-1 0,1 0 0,-2 0 0,-2 1 0,5-1 0,-2 1 0,-1 0 0,-1 0 0,0 0 0,0 1 0,-2-1 0,-5 0 696,2-1 0,-6 2-696,-9 1 0,-8-1 0,-5 2 0</inkml:trace>
  <inkml:trace contextRef="#ctx0" brushRef="#br0" timeOffset="3434">21774 4483 24575,'31'4'0,"0"0"0,7 0 0,3-2 0,-8-2 0,2-2 0,1-1-820,-4 2 1,0-1 0,1 1 0,1-1 163,-3 0 1,0-1-1,1 1 1,0 0 0,1-1-1,3 1 1,0-1-1,1 1 1,0 0 0,-1-1 303,-3 1 0,0 0 0,-1-1 0,1 1 0,1-1 91,1 1 0,2-1 0,1 0 0,0-1 1,-2 1-1,-2 1 261,5-2 0,-3 1 0,1 0 0,2-1-319,-7 2 1,2-1-1,2 0 1,0 1-1,0-1 1,-2 1-1,-2 0 319,9-1 0,-4 2 0,0-1 0,6 1 0,-9 0 0,4-1 0,3 1 0,1-1 0,-1 1 0,-1-1 0,-3 1 0,-5 0 0,10 1 0,-5-1 0,2 1 0,-1-1 0,5 0 0,0-1 0,-6 1 0,-14 1 0,-10 0 0,-11 0 0</inkml:trace>
  <inkml:trace contextRef="#ctx0" brushRef="#br0" timeOffset="4650">26254 4530 24575,'32'0'0,"-9"0"0,4 0 0,2 0 0,7 0 0,4 0 0,1 0 0,1 0-469,-8 1 1,0-1 0,1 0 0,1 0 0,1 0 0,2 0 0,0-1 140,-3 1 0,2-1 0,1-1 1,1 1-1,1-1 0,0 1 1,0-1-1,0 1 0,-1-1 1,0 1-1,-3 0 0,0 0 0,-1 0 1,1 1-1,0-1 0,-1 0 1,0 0-1,0 0 0,0 0 1,0 0-38,3-1 1,-1 0 0,0 0 0,0-1 0,-1 1 0,1 0 0,0-1 0,0 1 0,1-1 239,-2 1 0,0 0 1,1 0-1,-1 0 0,1 0 1,0 0-1,0 0 0,0-1 1,0 1-1,-1 0 125,1 0 0,-1 0 0,1-1 0,-1 1 0,0 0 0,1-1 0,-1 1 0,1-1 0,0 1 0,1 0-185,-1 0 1,1-1-1,0 1 1,1 0 0,0 0-1,0 0 1,-1 0-1,1 0 1,0 0 0,-1-1-1,-1 1 185,2-1 0,0 1 0,0-1 0,-1 0 0,0 0 0,0 0 0,0 0 0,-1 1 0,1-1 0,-2 1 0,2 0 0,-1 0 0,0 1 0,0-1 0,-1 1 0,0-1 0,0 1 0,0-1 0,-1 0 0,3 0 0,-1 0 0,0-1 0,-1 1 0,0-1 0,1 1 0,-1 0 0,0 0 0,-1 1 0,1-1 0,-1 1 0,0 1 0,0-1 0,0 0 0,-1 1 0,-1-1 0,2 0 0,-1 0 0,0 0 0,-1 0 0,0 0 0,-1 1 0,0-1 17,2 1 1,-1 0 0,0 0 0,-1 0 0,-1 0 0,0 0-18,6 0 0,-1 0 0,-1 0 0,-3 0 562,3 0 1,-3 0 0,-3 0-563,1 0 0,-5 0 2917,1 0-2917,-26 0 3276,0 1-3005,-4 1 1,3 0 0,-1-1 0</inkml:trace>
  <inkml:trace contextRef="#ctx0" brushRef="#br0" timeOffset="21685">2950 5696 24575,'14'6'0,"8"-2"0,9-2 0,-1 0 0,-2 1 0,0 0 0,4 0-656,-2-1 1,3 1-1,1-1 1,2 0 0,-2 0-1,-1 0 1,0-1-1,0 0 1,0 0 0,2 0 108,-1 1 1,1 0 0,2 0 0,-1 0 0,1 0 0,-1-1-1,-2 0 1,-1-1 0,1 0 0,0 0 0,1 0 0,3 1 509,-5-1 0,2 1 0,1-1 1,2 1-1,0 0 0,1-1 0,0 1 1,-2 0-1,0-1 0,-2 0-73,2 1 0,-2-1 0,-1 0 0,-1 0 1,1 0-1,0-1 0,2 1 0,1 0 110,-3 0 0,2 0 0,1 0 0,0 0 0,2 0 0,-1 0 0,0 0 0,0 0 0,-1 0 0,-1 0 0,-2 0-254,4 0 0,-3 0 1,0 0-1,-1 0 1,0 0-1,0 0 1,2 0-1,1 0 254,-3 0 0,1 0 0,0 0 0,1 0 0,1 0 0,0 0 0,0 0 0,0 0 0,0 0 0,0 0 0,-1 0 0,4 0 0,-1 0 0,0 0 0,1 0 0,-1 0 0,0 0 0,1 0 0,-1 0 0,2 0 0,-1 0 0,-3 0 0,0 0 0,1 0 0,0 1 0,1-1 0,-1 0 0,0 0 0,0 0 0,0 0 0,0 0 0,-2 0 0,0-1 0,2 1 0,-1 0 0,0-1 0,0 1 0,-1-1 0,-1 1 0,1-1 0,-1 0 0,1 1 0,-1-1 0,3 0 0,1 0 0,1 0 0,-1-1 0,-1 1 0,0 0 0,-3-1 0,-1 1 0,-3-1 292,9 1 1,-4-1 0,-1 0 0,0 0-293,6-1 0,1-1 0,-3 1 0,-12 1 2609,-10 2-2609,-20-1 0,-24 1 0,-4 1 0,-9 1 0,1-1 596,5 0 1,1-1 0,-4 0-597,5 1 0,-4 0 0,-1-1 0,-2 1 0,1 0 0,2 0 0,-1 0 0,2 0 0,0 0 0,-1 1 0,-2-2 0,1 1 0,-1-1 0,-2 0 0,0 0 0,0 0 0,0 1-307,5-1 0,0 1 0,0 0 0,-1 0 0,0 0 1,0 0-1,0-1 307,-2 1 0,0 0 0,-1 0 0,0 0 0,0 0 0,-1-1 0,0 1-312,3-1 1,-2 0 0,0 0 0,0 0-1,-1 0 1,1 0 0,1 1 0,0-1 311,-1 2 0,1-1 0,1 1 0,-1 0 0,1-1 0,-2 1 0,0 0-104,4-1 1,-1 0-1,0-1 1,-1 1-1,0 0 1,0 0-1,0-1 1,1 1-1,1 0 104,-5 0 0,2 0 0,0-1 0,1 1 0,-2 0 0,0 0 0,-3 1 0,8-1 0,-2 0 0,-1 1 0,-1 0 0,-1-1 0,0 1 0,1 0 0,-1-1 0,1 1 0,2-1 0,0 1 0,-6-1 0,2 0 0,-1 0 0,2-1 0,0 1 0,0 0 0,1 0 0,1 0 289,-2 1 1,-1-1 0,1 1 0,1 0 0,1 0 0,3 0 0,3-1-290,-19 1 0,5 0 0,25-1 0,40-1 0,-2 0 0,4 0 278,3 1 1,2 1 0,2 0-279,7-1 0,1-1 0,1 0 0,-3 2 0,1 0 0,2-1 0,-8-1 0,2 1 0,1-2 0,1 1 0,2 0 0,-3 0 0,0 0 0,2 0 0,1 0 0,1 0 0,1 0 0,0 0 0,-2 0 0,2-1 0,1 1 0,0-1 0,1 0 0,0 0 0,-1 1 0,1-1 0,-1 1 0,-2-1 0,0 1 0,0 0 0,0 0 0,0 0 0,0 0 0,-1 0 0,1 0 0,0-1 0,0 1 0,0-1 0,1 1 0,0-1 0,-1 0 0,0 0 0,-2 1 0,0-1 0,-3 1 62,11 0 0,-4 0 0,-1 0 0,-1 0 0,1 0-62,-2 0 0,0 0 0,-1 0 0,1 0 0,2 0-402,-2 0 1,1 0 0,2 0-1,-1 0 1,-1 0 0,-2 0 401,5 0 0,-2 0 0,-1 0 0,2 0 0,-5 0 0,3 0 0,-1 0 0,-3 0 0,-5 0 767,4-1 1,-6 1-768,5-1 3169,-34 1-3169,0 1 3276,-1 0-3063,1-1 0,2 0 0,-1 0 1</inkml:trace>
  <inkml:trace contextRef="#ctx0" brushRef="#br0" timeOffset="24150">9516 5870 24575,'36'0'0,"0"0"0,1 0 0,-1 0 0,0 0 0,0 0 0,1 0 0,1-1 0,0 1 0,-1-1 0,0 0 0,1 0 0,1 0-469,-2 0 1,1 0 0,0 0 0,0 0 0,1 0 0,-1 0 0,0 0-1,-2-1 1,-1 0 0,0 1 0,0-1 0,1 0 0,0 0 0,0 0 58,-1 1 0,0-1 1,0 1-1,1-1 1,0 1-1,1-1 0,0 1 1,-1-2 44,0 1 1,0-1 0,0 0 0,0 0 0,0 0 0,1 0 0,0 0 0,0 0 0,1 1 239,-2 0 0,0 0 1,-1 1-1,1-1 0,1 1 1,0 0-1,0-1 0,2 1 1,1-2-1,2 1 125,-8 0 0,3-1 0,0 0 0,2 0 0,0-1 0,1 1 0,1-1 0,-1 0 0,1 1 0,0-1 0,0 0 0,0 0 0,-1 0 0,-1 1 0,0-1 0,-2 1-157,3 0 1,-1-1 0,-1 1 0,0 0 0,0 0 0,-1-1 0,0 1 0,0 0 0,0 0 0,1 0 0,0-1 0,1 1 0,1-1 156,-4 1 0,2 0 0,1-1 0,0 1 0,1-1 0,0 1 0,1-1 0,-1 0 0,0 1 0,-1-1 0,0 0 0,-1 1 0,-1-1 0,-1 0 0,-2 0 0,-1 1 0,11-3 0,-1 0 0,-1 0 0,-2 0 0,-2 0 0,-2 0 0,0 1 0,-2 0 0,4 1 0,-1 0 0,-3 0 0,-2 1 0,-3-1 853,15-4 0,-12 3-853,-18 5 2874,-9 0-2874,-7 0 0,-24 5 0,-11 3 0,14-4 0,-2 0 568,-5 1 1,-5 2-1,1-1-568,3-2 0,0-1 0,-1 1 0,-3 1 0,-1 0 0,-5 1 0,7-2 0,-4 0 0,-3 0 0,0 0 0,0 0 0,3 0 0,2 0 0,2 0 0,0 0 0,-1 0 0,-2-1-436,3 0 0,-2 0 0,-1 0 0,-1-1 0,0 1 0,0-1 0,1 0 436,3 0 0,-1 0 0,1 0 0,-1-1 0,1 1 0,1-1 0,-1 0-405,-2 0 0,0-1 1,0 0-1,1 0 1,-2 0-1,0 0 405,-1 1 0,-1 0 0,-2 0 0,1-1 0,0 1 0,1 0 0,1 0-135,0 0 1,2 0 0,0 0 0,0 0 0,1 0 0,-1 0 134,0 0 0,1 0 0,-1 0 0,0 0 0,0 0 0,0 1 88,0-1 0,-1 1 1,1 0-1,-1 0 0,2 0 1,1 1-89,-7 1 0,2 0 0,1 0 0,2 0 763,-6-1 1,3-1 0,6 3-764,-2 7 3276,54-2-3201,-1-5 0,3-1-75,5 0 0,3-1 0,-3 0 0,-4-1 0,-1 0 0,3-2 0,1 0 0</inkml:trace>
  <inkml:trace contextRef="#ctx0" brushRef="#br0" timeOffset="26000">12724 11805 24575,'35'2'0,"-1"-2"0,4 0 0,-10 1 0,2 0 0,0-1-1093,2 0 1,0 0 0,0 0-1,-1 0 1,-1 0 0,1 0 409,-1 0 1,0 0 0,0 0 682,3 0 0,1 0 0,-1 0 0,-3 0 0,0 0 0,0 0 0,1 0 0,-1 0 0,1 0 698,-1 0 0,1 0 1,-2 0-699,7 0 0,-3 0 700,-1 0 1,-7 0-701,-17 0 0,-28 0 0,1 0 0,-2 0 0,-5 0 0,-4 0-954,1 0 0,-3 0 1,0 0 953,3 0 0,1 0 0,-2 0 0,0-1 0,0 0 0,-2 0 0,2-1 0,-7 0 0,0 0 0,-1 0 0,0 0 0,-2 1 0,0-1 0,2 0 0,6 1 0,1 0 0,0-1 0,-1 1 0,-5 1 0,-1 0 0,1 0 0,1 0 0,-5 0 0,2 0 0,2 0 1638,-2 0 0,2 0-1318,2 0 1,15 0-84,32 4-237,27 2 0,-15-2 0,2 1-1265,9-2 1,1-1 1264,2 0 0,1-1 0,-9 0 0,1-1 0,0-1 0,1 1 0,0 0 0,0 0 0,0 0 0,0 0 0,-1 0 0,0 0 0,-1 0 0,0 0 0,6 0 0,-1 0 0,3 0 0,-4 0 0,-4 0 808,-2 0 0,-22 0 1,-3 0-1</inkml:trace>
  <inkml:trace contextRef="#ctx0" brushRef="#br0" timeOffset="29916">12751 11840 24575,'21'0'0,"3"0"0,5 0 0,-1 0-1522,3 0 0,5 0 1522,-5-1 0,6 0 0,3 0 0,0 0 0,-3 0-820,1 1 1,-1 0 0,0-1 0,0 1 781,-5-1 0,2 0 1,-1 0-1,0 0 1,-1 0-456,4 2 1,-1 0 0,-2 1 0,-5-1 492,-1-1 0,-4 1 0,6 3 0,-32-4 0,-14 0 0,-12-4 0,7 4 0,-3-1-375,-2-2 0,-2-2 375,3 5 0,-1 0 0,-1-1 0,-11-1 0,0 0 0,10 2 0,0 0 0,-2 0 0,-6 0 0,-2 0 0,2 0 0,4 0 0,2 0 0,-2 0 0,3 0 0,-1 0 0,0 0 0,1 0 0,1 0 0,1 0 0,1 0 0,-8 0 0,2 0 1289,8 0 1,3 0-1290,-1 0 3276,16 0-2668,38 4-608,-11-1 0,3 0-352,9 0 0,5-1 352,-3 0 0,4 0 0,1-1-301,-9-1 1,-1 0 0,2 0 0,1 0 300,4 0 0,3 0 0,1 0 0,-1 0 0,-3 0 0,-4 0 0,-2 0 0,0 0 0,1 0 0,6 0 0,3 0 0,-2 0 0,-6 0 0,-7 0 0,-3 0-294,8 0 0,-3 0 294,-11 0 0,-5 0 0,-11 0 630,-19 0-630,-5 0 0,-3 0 0,-5 0 0,-4 0 0,-4 0-667,5 0 1,-5 0 0,0 0-1,1 0 667,8 0 0,1 0 0,-1 0 0,-1 0 0,-5 0 0,-2 0 0,-2 0 0,2 0 0,4 0-741,-4 0 1,3 0 0,0 0 740,6 0 0,-1 0 0,0 0 0,2 0 0,-5-2 0,2 0 0,2 1 0,0 0 0,1 1 0,3-3 0,5 1 0,10 2 0,22 0 0,-4 0 3276,23 0-1120,-11 0-2156,2 0 0,3 0 1638,-4 0 0,2 0-1235,10 0 1,2 0-404,0 0 0,1 0-1639,0 0 1,0 0-1,2 0 1,-1 0 1523,-13 0 0,-3 0 115,16 0 0,-22 0 0,-11 0 0,-2 0 0</inkml:trace>
  <inkml:trace contextRef="#ctx0" brushRef="#br0" timeOffset="31569">12646 12934 24575,'22'0'0,"0"0"0,0 0 0,2 0-1639,3 2 1,2 0-1,8-1 1,2-1 1619,-6 2 0,1 0 0,0-1 19,-1-1 0,0 0 0,1 0 0,-4 0 0,1 0 0,0 0 0,0 0 0,0 0 0,0 0 0,0 0 0,1 0-820,2 0 1,0 0 0,1 0 0,0 0 674,-4 1 1,1 0 0,0 0 0,0 1 0,0-2 144,1 1 0,-1-1 0,1 0 0,-1 0 0,0 1-488,7 1 1,-1 1 0,0 0 0,1-1 487,-3 0 0,1-1 0,0 0 0,-1 1 0,-1-1 0,1 0 0,-2 1 0,0-1 0,2 1-438,-2 0 1,1 0 0,2 0 0,0 0-1,-1 0 1,-1-1 437,-1 1 0,-1-1 0,0 0 0,0 0 0,2 1-166,0 0 1,1-1-1,1 1 1,0 0 0,0 1-1,-1-1 166,3 1 0,-1 1 0,-1 0 0,1-1 0,0 1-35,-5-2 0,1 0 0,-1 1 1,1-1-1,-1 0 0,1 0 35,5 2 0,0-1 0,0 1 0,0 0 0,-1-1 0,1-1 0,0-1 0,-1 0 0,1 0 0,1 1 0,-4-1 0,2 0 0,-1 0 0,0 0 0,0-1 0,-2 1 0,-1-1 0,-1 0 0,-1 0 0,0 0 0,0 0 0,2 0 0,0 0 0,0 0 0,-1 0 0,-1 0 430,8 0 1,-1 0 0,-3 0-431,-6 0 0,-1 0 0,-1 0 0,2-1 0,0-1 0,-2 1 0,3 0 0,-2 1 0,2-2 0,-1 0 0,-5 2 0,0 0 1334,4-2 0,1 0-1334,1 1 0,-2 1 0,10-4 0,-6 3 0,2 2 0,-4-1 0,0 0 1638,-4 0 0,0 0-1281,5 0 1,-5 0 2918,-14-2-585,-9 3-2075,-16 0 1,7 1-1,-6 0 1</inkml:trace>
  <inkml:trace contextRef="#ctx0" brushRef="#br0" timeOffset="34751">17761 5733 24575,'33'0'0,"0"0"0,6 0 0,-9 0 0,1 0 0,2 0-820,-2 0 1,1 0 0,1 0 0,0 0-1,4-1 1,0 0 0,1-1 0,0 0-1,-2 1 1,-1-1 0,1 1 0,2-1 696,-1 0 1,1-1 0,2 0-1,0 1 1,1 0 122,-5 0 0,1 1 0,1 0 0,-1 0 0,0 0 0,-1 0-519,3-1 1,-2 0 0,1-1-1,0 1 1,3 1 518,-8 0 0,2 0 0,1 1 0,0 0 0,1 0 0,0 1 0,-2-1 0,-1-1-173,5 1 1,-1-1 0,-2 0 0,1 0 0,0 0 0,2 0 172,-4 1 0,1 0 0,0 0 0,1 0 0,0 0 0,0 0 0,0 0 0,-1 0-266,0 0 1,-1 0-1,-1 0 1,1 0-1,0 0 1,-1 0-1,1 0 1,0 0 265,1 0 0,0-1 0,0 0 0,-1 0 0,1 0 0,0 1 0,-1-1 0,0 0-28,3 1 1,-2 0 0,1 0-1,0 0 1,-1 0 0,0 0-1,0-1 28,4 0 0,1-1 0,-1 0 0,0 0 0,-2 0 0,-2 0 354,4 0 1,-1 1-1,-3 0 1,-2-1-355,1 0 0,-3 0 0,-5 0 0,7-4 0,-28 7 0,-3-2 0,-3 3 0</inkml:trace>
  <inkml:trace contextRef="#ctx0" brushRef="#br0" timeOffset="36033">22855 11300 24575,'39'0'0,"-14"-1"0,5 0 0,2-1 0,0 1-820,2 1 1,1 0 0,1 0 0,2-1 272,-3-1 1,2 0 0,2-1 0,0 0 0,-1 0 0,-1 0-110,2 1 1,0-1-1,-2 1 1,1-1 0,1 0 175,-4-1 0,0 0 0,1 0 0,0 0 0,-1-1 0,0 1 250,2-1 0,0 1 0,-1-1 1,1 0-1,-1 0 230,3-1 0,0 0 0,0 0 0,-1 0 0,0 0-304,-2 1 0,0 0 1,-1 0-1,-1 0 0,0 0 304,4-2 0,-1 0 0,0-1 0,-1 1 0,-1 1 0,0 0 0,-1 0 0,-3 1 0,0 1 0,-3 0 0,-1 0 0,9-3 0,-5 1 489,-2 6 0,-17-3 1,-11 3-1</inkml:trace>
  <inkml:trace contextRef="#ctx0" brushRef="#br0" timeOffset="36752">23768 14668 24575,'35'-3'0,"0"-1"0,0 1 0,0-1 0,0 1 0,0-1 0,1 0 0,-3 0 0,1-1 0,0 1 0,3 0-469,-5 1 1,3 0 0,0 1 0,1-1 0,-1 1 0,1-1 0,-2 0-79,4 0 1,-2-1 0,1 0 0,-1 0 0,2 0 0,0 0 136,-3 0 0,0 1 1,2-1-1,-1 0 1,1 0-1,0 1 0,0-1 1,-2 0-60,2 0 1,0 0 0,-1 0 0,0 1 0,1-1 0,-1 0 0,2-1 422,-2 1 0,2 0 0,0-1 0,0 0 0,0 1 0,-1-1 0,-1 1 0,-2 0 152,7 0 1,-2 0 0,-2 0 0,-1 1-1,0-1-106,0 0 0,0-1 0,-2 1 0,1 0 0,3 1 0,1 1 0,-3 0 0,-5 0 0,-3-1 0,-2 1 0,10 0 0,-10 1 0,-24 1 0,-1 0 0</inkml:trace>
  <inkml:trace contextRef="#ctx0" brushRef="#br0" timeOffset="66833">23545 5652 24575,'35'0'0,"0"0"0,0 0 0,3-2 0,0 1 0,2-1-820,-9 0 1,2 1 0,0-1 0,0 0 632,-2-1 1,-1 0 0,1-1-1,2 0 1,3 1-179,-5 0 1,2 0 0,3 1 0,1-1 0,0 0 0,1 0 0,-1 1 0,-2-1 0,-1 1-90,5-1 1,-3 1 0,0-1-1,0 1 1,0 0 0,3-1 453,-1 1 0,1 0 0,2-1 0,1 1 0,0-1 0,-2 2 0,-1-1 0,-4 1-422,7 2 0,-3 0 0,-2 0 0,-2 0 0,-3 0 422,3 0 0,-3-1 0,-1 1 0,4 1 0,0 0 0,-20 0 0,-27-2 0,-6 2 0,-5 0 0,-3 1 0,-2 0-442,-5-2 1,-2 2 441,7-1 0,-1 2 0,1-1 0,-5 0 0,-1 0 228,-5 0 0,-4 1 1,6 0-1,13-1 1,2-1-1,-8 1 0,-1 0 1</inkml:trace>
  <inkml:trace contextRef="#ctx0" brushRef="#br0" timeOffset="77816">23556 5607 24575,'17'2'0,"8"3"0,4-4 0,7-1-820,-5 0 1,3 1 0,2 0 0,-2 0-274,3 0 1,-1-1 0,3-1 436,-5 1 1,3-1-1,1 0 1,0-1 0,-3 1 73,-4 0 0,-1-1 0,-1 1 0,2-2 582,2 1 0,1-2 0,1 1 0,0-1 0,-1 1 0,4 1 0,0 0 0,0 1 0,-1-1 0,-4-1 0,0 1 0,0-1 0,-1 1 0,1 2 0,0 0 0,-2 0 0,-4 0 0,-1 0 0,-2 0 1050,10 0 1,-13 0-1051,-28 3 0,-22 0 0,-13-1 0,13 1 0,-2 0 0,-1 1 0,-3-1-547,4 0 1,-2-1 0,-2 0 0,0-1 0,0 1 0,1 0 511,-4 0 0,1 1 0,0-1 0,0 0 0,-1 0 35,3-1 0,1 0 0,-1 0 0,0 0 0,0 0 0,2-1 84,-1 1 1,1-1 0,0 0 0,0-1 0,-2 1-85,2 0 0,-2 0 0,0 0 0,-1 0 0,0 0 0,0 0 0,3 0 79,-7 0 0,3 0 0,0 0 0,-1 0 0,0 0-79,2 0 0,-2 0 0,0 0 0,1 0 0,3 0 0,3 0 0,-6 0 0,5 0 0,1 0 0,0 1 0,2 1 0,5-1 0,-2 0 0,5 3 0,45-3 0,14-2 0,-12 1 0,4 0 0,0 0 0,6 0 0,1 0 0,-2 0 0,2 0 0,-2 0 0,2 0 0,-2 0 0,1 0 0,1 0 0,-1 0-137,-3 1 1,0-1 0,-1 0 0,2-1 136,3 1 0,1-2 0,0 1 0,0-1 0,-1 1 0,-1-1 0,1 1 0,1-1 0,-1 0 0,1-1 0,1 0 0,0 1 0,-3 0 0,3 0 0,-2 1 0,-1-1 0,0 0 0,0 0 0,-1-1 0,-1 1 0,-2 0 0,-4 2 0,-1 0 0,-3-1 0,4-1 0,-3 0 2958,5 0-2958,-12 2 0,-34-3 0,-13-1 0,-3 3 0,-4 1-671,0-2 1,-4 0 0,-1 1 670,6 1 0,-1 0 0,0 0 0,0 0 177,1 0 1,2 0 0,-1 0-1,-2 0-177,5 1 0,-2 0 0,0 0 0,-1 0 0,2 0 0,-7 1 0,1-1 0,0 1 0,0 0 0,-1 0 0,0 1 0,0 1 0,2-1 0,4-1 0,1 1 0,0 0 0,1 0 0,-7 2 0,1 0 0,5 0 1000,1-2 1,5 1-1001,-8 6 0,23-10 0,11 1-406,26-1 406,-3 1 0,4-2 0,0 0 0,3-1 0,4 0-35,-3 1 1,4 0 0,1 0-1,0 0 1,-1-1 34,4-1 0,-1 0 0,-1 0 0,2 0 106,-4 1 0,1 0 1,0 0-1,0 0 1,-2-1-107,0 0 0,-2-2 0,-1 1 0,-1 0 0,3 0 0,-1 0 0,2 0 0,-1-1 0,3-1 0,0 1 0,-2 1 0,4 1 0,0 1 0,-3 0 0,-2-2 0,-1 1 0,-4 0 521,3 3 1,-14 0-522,-28 0 0,-7 2 0,-5 1 0,-7 0 0,-4 0-466,4 0 1,-3 0 0,0 2 465,-3 0 0,0 0 0,-3 1 0,9-3 0,-3 0 0,-1 0 0,-1 0 0,1 0 0,1 0-322,0 0 0,0 1 1,1 0-1,0 0 0,-1-1 322,-6 0 0,-1-1 0,0 0 0,0 0 0,1 1 0,6-1 0,0 0 0,1 1 0,1-1 0,2-1-236,-7 0 0,2-1 0,-1 1 236,1 1 0,-3 1 0,1 0 0,3-1-162,4-1 1,3-1 0,0 0 161,-20 3 0,18-1 0,55-2 0,-2 0 0,8 0-274,-3 0 1,8-1-1,4 0 1,2 0-1,-1 0 1,-6 0 273,1 0 0,-3 1 0,0 0 0,4-1 0,-4 0 0,4 0 0,3-1 0,0 1 0,-1-1 0,-3 0 0,-3 1 239,-1-1 1,-3 1 0,-1-1 0,2 0-240,5 0 0,3 0 0,0-1 0,0 0 0,-4 1 0,-4 0 0,-2 1 0,-2-1 0,2 1 0,5-1 0,2 1 0,-1-1 0,-4 1 629,-2 1 0,-3 0 1,1 0-630,-1 0 0,1 0 0,-2 0 0,0 0 0,-3 0 559,8 0-559,-68 5 0,7-2 0,-4 0 355,6-1 0,-2 1 1,-2 0-1,0 0-355,-2-1 0,0 1 0,-1 0 0,-1 0-75,4 0 1,-2-1 0,1 1-1,-1-1 1,0 0 74,0 0 0,1-1 0,-1 0 0,0 0 0,-1 1 0,0 0 0,-1 0 0,0 1 0,0-1 0,0-1 0,3 0 0,0-1 0,0 0 0,0 0 0,-2 1 0,2 0 0,-2 1 0,0 0 0,0 0 0,1-1 0,3 1 0,-1-1 0,2 1 0,1-1 0,0 0 0,-15 1 0,1-1 0,12 2 1268,18 1-1268,36-4 0,7-2 0,9 0 0,1 1-180,-3 0 1,0 1 0,-1 0 0,4-2 0,-1 0-1,-4 1 1,-4 1 0,0 0 0</inkml:trace>
  <inkml:trace contextRef="#ctx0" brushRef="#br0" timeOffset="94668">10410 4570 24575,'26'2'0,"1"1"0,1 2 0,3-1 0,-1-3 0,3-1 0,5 0-547,-6 0 1,4 0 0,3 0 0,0 0 0,1 0 0,-3-1-1,-1 0 1,-2 0 0,0 0 0,1 0 0,0 0 0,2-1 136,-4 1 0,1 0 1,1-1-1,1 1 1,0-1-1,0 1 0,0-1 1,-1 0-60,4 0 1,1-1 0,0 0 0,0 1 0,-1-1 0,-1 0 0,0 1 406,-1-1 1,-2 1 0,0 0 0,0 0-1,1-1 1,1 1-65,0-1 1,1 1-1,0-1 1,1 1-1,1-1 1,0 0-1,0 1 126,-5-1 0,1 1 0,0 0 0,0-1 0,1 1 0,-1 0 0,1-1 0,-2 1 0,0 0-290,3 0 0,0 0 0,-1 0 1,-1 0-1,2 0 0,0 0 0,2 0 290,-3 0 0,1 0 0,2-1 0,1 1 0,0 0 0,0 0 0,-1 0 0,0-1 0,-2 1 0,-2 1 25,2-1 1,-2 0 0,-1 0-1,-1 0 1,1 1 0,1-1 0,2 0-26,-3 0 0,3 1 0,1-1 0,0 0 0,2 0 0,-1 0 0,0 1 0,-2-1 0,0 0 0,-3 0 0,4-1 0,-2 1 0,-1-1 0,0 1 0,-2-1 0,1 1 0,-1 0 0,5-1 0,0 1 0,0-1 0,-2 1 0,-2 0 0,-3-1 618,12 0 1,-4-1 0,-19 1-619,-20 1 3038,-4 0-3038,-1 1 0,-11-3 0,-17-1 0,-9 1 625,13 2 0,-1 0 0,-4 1-625,2-1 0,-5-1 0,-2 1 0,-1-1 0,1 1 0,2 0 0,0 2 0,1-1 0,1 1 0,0 1 0,-3-2 0,4 1 0,-1-1 0,-1 0 0,-1-1 0,0 2 0,-1-1 0,-1 2 0,4-1 0,0 2 0,-1-1 0,-1 1 0,0 0 0,-1 1 0,1-1 0,0 0 0,0 0 0,0 0 0,0 0 0,1 0 0,-1 0 0,0 0 0,0 0 0,0 1 0,-2 0 0,1 0 0,1 0 0,-1 1 0,0 0 0,-2 1 0,1-1 0,0 1 0,0 0 0,0-1 0,2 1 0,2-1 0,1 0-471,-10 1 0,2-1 1,2 0-1,1 0 0,1 1 1,2-1 470,-7 3 0,-1 1 0,6-1 0,12-1 0,9-3 0,40 0 0,18-2 0,-16 0 0,0-1 0,3 0-413,7 1 0,4 0 0,2 1 1,-3-2 412,-6 1 0,-2-1 0,1 0 0,1-1 0,1 2 0,1-1 0,1 0 0,-1 0 0,-2-1 0,0 0 0,-2 0 0,-1 0 0,2-1 0,6 2 0,1 0 0,1 0 0,-1-1 417,0-1 1,-1-1 0,1 0-1,1 1-417,-4 0 0,2 1 0,0 0 0,0 0 0,0-1 34,-2 1 0,0 0 0,-1-1 0,0 1 0,-2 0 0,2-1 0,-2 1 0,-2-1 0,-3 2 0,2 0 0,1 0 0</inkml:trace>
  <inkml:trace contextRef="#ctx0" brushRef="#br0" timeOffset="95736">16976 4484 24575,'6'0'0,"24"1"0,11-2 0,-16 0 0,0-1 0,6 0-547,1 1 1,7 0 0,2 0 0,3 0 0,-2 0 0,-3 0-110,-1-1 1,-2-1-1,-1 1 1,2-1 0,4 1 290,-7 0 1,3 0 0,2 0 0,1 1 0,1-1 0,0 0 0,-2 0 0,-2 0 0,-2-1-292,7 0 1,-3-1-1,-2 0 1,0 1 0,4-1 602,-4 1 1,3 0-1,1 1 1,1-1-1,-2 1 1,0-1-1,-4 0-123,3 0 0,-3-1 0,-1 1 1,-1-1-1,-1 1 176,5 0 0,-1 0 0,-2 1 0,0-1-203,5 1 0,-1 0 0,-7 0 203,5-2 2732,-20 4-2732,-22 0 0,-14 2 0,-7 0 0,1-1 0,-3-1 0,-3 0 0,-1 1 0,-3 0 0,-1 0 0,-1 0 0,5-1 0,-1 0 0,-1 0 0,-2 0 0,-3 0 0,7 0 0,-2 0 0,-2 0 0,-2 0 0,0 0 0,0 0 0,1 0 0,0 0 0,2 0 0,-3 0 0,1 0 0,0 0 0,1 0 0,0 0 0,-1 0 0,-2 0 0,4 0 0,-2 1 0,-1-1 0,0 1 0,0-1 0,0 1 0,1-1 0,0 1 0,2 0-304,-2 1 1,0-1 0,0 1 0,1-1 0,2 1-1,2 0 1,3 0 303,-10 0 0,4 1 0,1-1 0,-7 2 0,1 0 0,21-2 0,34-2 0,13 0 0,5 0 0,6 0 0,4 0 0,0 0 0,-8 0 0,1 0 0,1 0 0,0 0 0,2 0 0,-6 0 0,1-1 0,1 0 0,0 1 0,1-1 0,-1 0 0,-1 0 67,3 0 0,-1 0 1,0 0-1,0 0 1,0 0-1,-1-1-67,0 0 0,0 1 0,-1-1 0,1-1 0,-1 1 0,2 0 0,-2 0 0,1-1 0,0 0 0,1 1 0,-1-1 0,0 1 0,-1 0 0,1 0 0,0 1 0,-1 0 0,-1 0 0,1 0 0,-1-1 0,5-1 0,0 0 0,0-1 0,-3 1 0,-3 1 0,1 1 0,-3 1 0,-2 0 0,7-3 0,-5 1 0,-9 2 3235,-8 0-3235,-34 0 0,-1 0 0,-3 0 1201,-2 0 1,-4 0-1202,-2 1 0,-4 2 0,1-2 0,6 0 0,2-1 0,-3 1 0,-6 1 0,-2 2 0,0-1 0,8 0 0,0 0 0,1 0 0,1 0 0,-3 0 0,3-1 0,-1 0 0,-1 3 0,1 0 0,4-1 0,-10-2 3276,26 1-525,14-3-2751,5-3 0,4-1 0,-4 1 0,3 0 2286,-6 1-2286,6 0 0,-6 0 0,3-1 0,-4 3 0,-3-2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BA6AD-6D87-42F0-880A-0024A766D576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6202F-DEF9-4191-8752-62497FCB2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83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D53E7D67-498B-387B-0105-A6D352B35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8F8471D9-2ACE-9CFF-4FFB-8EE23C066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71EDF32D-2705-22ED-67B2-F391EC7DA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800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D98C9268-E3DB-CEA5-AAFD-90598DBDC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48A17E47-79F8-A15A-E9AF-EC80392A4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44B0BC54-CB2C-0E4C-3389-9A7C83266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57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30470488-70A0-37CD-47A9-59639C80E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46AB18DD-81DE-C288-D0DA-8A608BAD9A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31A85BB5-2ECB-A082-61FE-8D025EDC7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31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D694655C-3A18-5524-815B-EFA01B697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2BA42B67-F597-A77B-F814-3D47F4837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35D381BF-F383-AD6A-0132-7CA194BBB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056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AC2025A4-73E0-339B-64D1-27427E5F3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BF5C2453-B707-77DC-F3D3-6517A3026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2AF414A6-A7BF-42EA-E536-E3978769A0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188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EF9CC94F-894E-D1BC-A650-5569F90B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FAB50C86-890B-5AAE-A429-65C95B4A33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1DC6EAB6-54A4-E7A4-49CF-3F21834EA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671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8F71B2F4-B0F1-36CE-FE2E-3CCCF42E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EADAE75C-06AC-49A9-AFE2-2B367EC29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4C05F12D-3287-52F8-9657-B257EE7A4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926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745A75A1-1FA0-8C6C-24A9-E67E5151A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7020BC6B-13C5-0BCB-53AF-4D3E2F124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1338EBEA-0CE3-8178-C16A-C2BCACC1D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7194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8D983643-7692-C18F-19EA-D9C9EB91A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0FB28221-D450-8667-2D08-448798E87B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BA0D5DF7-4DEF-E9E6-07BC-00E4B61B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477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55A2095E-8563-E3F2-19BC-EC00BD6C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0F2818EB-8749-EDF2-8EB1-CDDB0AFFB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CCEFCF25-994C-6BD7-1A5E-6794B19090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73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7DBFF-C83C-27D5-2ECE-8E4893CCA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1C5FAC-A158-68C5-4204-0A23B8C78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B691D-A936-297F-881B-F1B949915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3CB23-B072-18D2-AF91-0DB4D5655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35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7752316B-CADA-1DBC-112E-7B019FDA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E6001B54-3095-DD09-B8D4-6E09E07DD5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7938F368-9915-40EC-B2BA-DAC4811D2F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060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2D439F7E-51EC-BB7C-2E40-87B6FCF55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65174CED-A172-6C03-CE52-3C78013E4E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0B25CC8C-BA8C-F415-B78F-214503582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4645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B0316D35-08F0-45C3-96D5-6254F0D9C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0543341F-FE57-6B45-FF64-8612EBAE40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5F318EC1-B18D-FAD0-F01B-E1835E9EA2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707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CEDC0524-E9C2-2464-E304-2247A3A9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CA57D9CC-DF73-E12A-8480-E09ABBE59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4EC40D76-32CB-12A4-3824-7A6C53497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8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19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6DCF4EA2-47EC-6B47-CE0C-74617E2BF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923C7CC1-E82D-9863-8DED-228BD9519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1ACB3A05-384C-4370-9D0F-CA2BA67ADA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599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233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56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7528282E-5B6C-FDBF-516B-391D03AD9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09F1D922-8FBB-3C56-0B35-6153E2186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11986CD5-0344-AB5E-14C4-04B23AB64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3244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>
          <a:extLst>
            <a:ext uri="{FF2B5EF4-FFF2-40B4-BE49-F238E27FC236}">
              <a16:creationId xmlns:a16="http://schemas.microsoft.com/office/drawing/2014/main" id="{FA53CC2F-F7C3-D979-B5EB-4B3E6F4FD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964faf8e4_0_0:notes">
            <a:extLst>
              <a:ext uri="{FF2B5EF4-FFF2-40B4-BE49-F238E27FC236}">
                <a16:creationId xmlns:a16="http://schemas.microsoft.com/office/drawing/2014/main" id="{9E687F31-B6C0-B911-DCDE-2A40BDBA1A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964faf8e4_0_0:notes">
            <a:extLst>
              <a:ext uri="{FF2B5EF4-FFF2-40B4-BE49-F238E27FC236}">
                <a16:creationId xmlns:a16="http://schemas.microsoft.com/office/drawing/2014/main" id="{D84BBB06-3ECA-4170-7E9B-07DFF783A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23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8F8D-B997-450A-8797-F2A94C152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5637"/>
            <a:ext cx="9144000" cy="1754326"/>
          </a:xfrm>
        </p:spPr>
        <p:txBody>
          <a:bodyPr anchor="b">
            <a:spAutoFit/>
          </a:bodyPr>
          <a:lstStyle>
            <a:lvl1pPr algn="ctr">
              <a:defRPr sz="6000">
                <a:solidFill>
                  <a:srgbClr val="20293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4DF0E-1E2F-46F4-B220-3BC6EF0E3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0BAE5-DFF1-2E9A-004D-5EAF5B057BFD}"/>
              </a:ext>
            </a:extLst>
          </p:cNvPr>
          <p:cNvSpPr txBox="1"/>
          <p:nvPr userDrawn="1"/>
        </p:nvSpPr>
        <p:spPr>
          <a:xfrm>
            <a:off x="4338320" y="-2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CH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52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262C26-1ABD-A04D-952A-06B49CC00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184460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C76BCE8-9C3B-87D7-BAA1-4EAB986E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47668"/>
            <a:ext cx="5778882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7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4A6B-3BE7-44A1-970C-F29FE711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525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93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CD96-4E75-8D46-A94C-25A13CA1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368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17119" y="791763"/>
            <a:ext cx="11514400" cy="59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02934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20293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02934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20293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02934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20293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02934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0293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02934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0293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17119" y="131459"/>
            <a:ext cx="5778800" cy="51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93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316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12881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43285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768F3-C2CF-42A2-B880-B70C394A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9"/>
            <a:ext cx="6591682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B9571B-100F-3444-AA30-B12D24C04094}"/>
              </a:ext>
            </a:extLst>
          </p:cNvPr>
          <p:cNvCxnSpPr>
            <a:cxnSpLocks/>
          </p:cNvCxnSpPr>
          <p:nvPr/>
        </p:nvCxnSpPr>
        <p:spPr>
          <a:xfrm flipV="1">
            <a:off x="-477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C40601-4BF9-E742-9284-53E41AB58030}"/>
              </a:ext>
            </a:extLst>
          </p:cNvPr>
          <p:cNvCxnSpPr>
            <a:cxnSpLocks/>
          </p:cNvCxnSpPr>
          <p:nvPr/>
        </p:nvCxnSpPr>
        <p:spPr>
          <a:xfrm flipV="1">
            <a:off x="2025635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B5C82C-1956-2743-BB6C-B48CAD4C7170}"/>
              </a:ext>
            </a:extLst>
          </p:cNvPr>
          <p:cNvCxnSpPr>
            <a:cxnSpLocks/>
          </p:cNvCxnSpPr>
          <p:nvPr/>
        </p:nvCxnSpPr>
        <p:spPr>
          <a:xfrm flipV="1">
            <a:off x="4056045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A242F4-7F15-F740-A2C1-5CB9AE4CBED3}"/>
              </a:ext>
            </a:extLst>
          </p:cNvPr>
          <p:cNvCxnSpPr>
            <a:cxnSpLocks/>
          </p:cNvCxnSpPr>
          <p:nvPr/>
        </p:nvCxnSpPr>
        <p:spPr>
          <a:xfrm flipV="1">
            <a:off x="608645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8ABE9F-2779-7A4C-87C3-2A01D7FE3226}"/>
              </a:ext>
            </a:extLst>
          </p:cNvPr>
          <p:cNvCxnSpPr>
            <a:cxnSpLocks/>
          </p:cNvCxnSpPr>
          <p:nvPr/>
        </p:nvCxnSpPr>
        <p:spPr>
          <a:xfrm flipV="1">
            <a:off x="8116864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F176B8-512E-2745-BEDE-D57A13A4F2D8}"/>
              </a:ext>
            </a:extLst>
          </p:cNvPr>
          <p:cNvCxnSpPr>
            <a:cxnSpLocks/>
          </p:cNvCxnSpPr>
          <p:nvPr/>
        </p:nvCxnSpPr>
        <p:spPr>
          <a:xfrm flipV="1">
            <a:off x="10147274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507014-9A75-3C99-5559-02E42EBD6AFB}"/>
              </a:ext>
            </a:extLst>
          </p:cNvPr>
          <p:cNvCxnSpPr>
            <a:cxnSpLocks/>
          </p:cNvCxnSpPr>
          <p:nvPr/>
        </p:nvCxnSpPr>
        <p:spPr>
          <a:xfrm flipV="1">
            <a:off x="-477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3215B1-5BE8-FE09-B460-804BDD163609}"/>
              </a:ext>
            </a:extLst>
          </p:cNvPr>
          <p:cNvCxnSpPr>
            <a:cxnSpLocks/>
          </p:cNvCxnSpPr>
          <p:nvPr/>
        </p:nvCxnSpPr>
        <p:spPr>
          <a:xfrm flipV="1">
            <a:off x="2025635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D77E3A-13B5-D1CD-05CF-A84564E09737}"/>
              </a:ext>
            </a:extLst>
          </p:cNvPr>
          <p:cNvCxnSpPr>
            <a:cxnSpLocks/>
          </p:cNvCxnSpPr>
          <p:nvPr/>
        </p:nvCxnSpPr>
        <p:spPr>
          <a:xfrm flipV="1">
            <a:off x="4056045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7B34A-485E-2D67-FA20-7357025E9730}"/>
              </a:ext>
            </a:extLst>
          </p:cNvPr>
          <p:cNvCxnSpPr>
            <a:cxnSpLocks/>
          </p:cNvCxnSpPr>
          <p:nvPr/>
        </p:nvCxnSpPr>
        <p:spPr>
          <a:xfrm flipV="1">
            <a:off x="608645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18D4BA-DB9A-944B-32E9-BD39D5730F6E}"/>
              </a:ext>
            </a:extLst>
          </p:cNvPr>
          <p:cNvCxnSpPr>
            <a:cxnSpLocks/>
          </p:cNvCxnSpPr>
          <p:nvPr/>
        </p:nvCxnSpPr>
        <p:spPr>
          <a:xfrm flipV="1">
            <a:off x="8116864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7143A5E-DFBF-38A1-0B91-9F59441A4010}"/>
              </a:ext>
            </a:extLst>
          </p:cNvPr>
          <p:cNvCxnSpPr>
            <a:cxnSpLocks/>
          </p:cNvCxnSpPr>
          <p:nvPr/>
        </p:nvCxnSpPr>
        <p:spPr>
          <a:xfrm flipV="1">
            <a:off x="10147274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40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1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02934"/>
          </a:solidFill>
          <a:latin typeface="Calibri" panose="020F0502020204030204" pitchFamily="34" charset="0"/>
          <a:ea typeface="Tahoma" panose="020B060403050404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1"/><Relationship Id="rId5" Type="http://schemas.openxmlformats.org/officeDocument/2006/relationships/image" Target="../media/image41.jpeg"/><Relationship Id="rId4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8D09-4907-114D-4D51-00E31E73D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9620" y="1582599"/>
            <a:ext cx="9144000" cy="1754326"/>
          </a:xfrm>
        </p:spPr>
        <p:txBody>
          <a:bodyPr/>
          <a:lstStyle/>
          <a:p>
            <a:r>
              <a:rPr lang="en-CH">
                <a:solidFill>
                  <a:srgbClr val="417D86"/>
                </a:solidFill>
              </a:rPr>
              <a:t>What the History of LLMs Teaches Us</a:t>
            </a:r>
            <a:endParaRPr lang="en-CH" dirty="0">
              <a:solidFill>
                <a:srgbClr val="417D8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D8DB-A4BD-1C2D-37FA-29EB16337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620" y="3429000"/>
            <a:ext cx="9144000" cy="590931"/>
          </a:xfrm>
        </p:spPr>
        <p:txBody>
          <a:bodyPr/>
          <a:lstStyle/>
          <a:p>
            <a:r>
              <a:rPr lang="en-US" sz="3600" dirty="0"/>
              <a:t>The Graph Courses</a:t>
            </a:r>
            <a:endParaRPr lang="en-CH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707066-4F13-CBE8-0555-99DA0D3A4B18}"/>
              </a:ext>
            </a:extLst>
          </p:cNvPr>
          <p:cNvCxnSpPr>
            <a:cxnSpLocks/>
          </p:cNvCxnSpPr>
          <p:nvPr/>
        </p:nvCxnSpPr>
        <p:spPr>
          <a:xfrm>
            <a:off x="3394810" y="3332395"/>
            <a:ext cx="5339987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3AA9721-1564-9AAC-FB6E-D6A093B0F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64" y="3868548"/>
            <a:ext cx="4250637" cy="2839293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070B47F3-0D7E-9787-B628-09FA6319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E2EEF-F1D4-ABB0-1AE5-7ED54B10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F4F153-1275-986D-7890-7F88DDC1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11146336" cy="535531"/>
          </a:xfrm>
        </p:spPr>
        <p:txBody>
          <a:bodyPr/>
          <a:lstStyle/>
          <a:p>
            <a:r>
              <a:rPr lang="en-US" dirty="0"/>
              <a:t>“Pre-trained”?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B3A5D6-5853-4ED5-2FE5-A00000AAEE85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8065DC-118E-61B0-B015-4B1F726A0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833523"/>
            <a:ext cx="11359874" cy="1567609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• Our n-gram model (and many ML models) are small/simple enough to be trained quickly on new datasets or tasks.</a:t>
            </a:r>
          </a:p>
          <a:p>
            <a:pPr marL="0" indent="0">
              <a:buNone/>
            </a:pPr>
            <a:r>
              <a:rPr lang="en-US" sz="2200" dirty="0"/>
              <a:t>• But GPTs need to be first pre-trained on </a:t>
            </a:r>
            <a:r>
              <a:rPr lang="en-US" sz="2200" b="1" dirty="0"/>
              <a:t>massive </a:t>
            </a:r>
            <a:r>
              <a:rPr lang="en-US" sz="2200" dirty="0"/>
              <a:t>datasets using lots of power and computation</a:t>
            </a:r>
          </a:p>
          <a:p>
            <a:pPr marL="0" indent="0">
              <a:buNone/>
            </a:pPr>
            <a:r>
              <a:rPr lang="en-US" sz="2200" dirty="0"/>
              <a:t>• This creates a </a:t>
            </a:r>
            <a:r>
              <a:rPr lang="en-US" sz="2200" b="1" dirty="0"/>
              <a:t>foundation model </a:t>
            </a:r>
            <a:r>
              <a:rPr lang="en-US" sz="2200" dirty="0"/>
              <a:t>with important knowledge (grammar, facts, reasoning patterns)</a:t>
            </a:r>
          </a:p>
        </p:txBody>
      </p:sp>
      <p:pic>
        <p:nvPicPr>
          <p:cNvPr id="14" name="Picture 13" descr="A diagram of a computer&#10;&#10;AI-generated content may be incorrect.">
            <a:extLst>
              <a:ext uri="{FF2B5EF4-FFF2-40B4-BE49-F238E27FC236}">
                <a16:creationId xmlns:a16="http://schemas.microsoft.com/office/drawing/2014/main" id="{D0B28562-EE16-4459-F74E-CE653982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7" b="34216"/>
          <a:stretch/>
        </p:blipFill>
        <p:spPr>
          <a:xfrm>
            <a:off x="712598" y="2720838"/>
            <a:ext cx="10568913" cy="3124865"/>
          </a:xfrm>
          <a:prstGeom prst="rect">
            <a:avLst/>
          </a:prstGeom>
        </p:spPr>
      </p:pic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87472520-288C-2658-0683-1981CE9F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1D2F1-2B2D-8B20-A3F3-4A749742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F9F1B7-36D7-4464-48B6-31B22CA0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11146336" cy="535531"/>
          </a:xfrm>
        </p:spPr>
        <p:txBody>
          <a:bodyPr/>
          <a:lstStyle/>
          <a:p>
            <a:r>
              <a:rPr lang="en-US" dirty="0"/>
              <a:t>“Transformer”?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46BC97-548F-3B98-1A86-F978DFC02244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83D343-C08D-E77E-05ED-78F231454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833523"/>
            <a:ext cx="11359874" cy="82997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 special type of neural network (machine learning technique) that is great for language modeling.</a:t>
            </a:r>
          </a:p>
          <a:p>
            <a:pPr marL="0" indent="0">
              <a:buNone/>
            </a:pPr>
            <a:r>
              <a:rPr lang="en-US" sz="2200" dirty="0"/>
              <a:t>Technique published in 2017 by a Google team.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2AF1FB-4B46-7F4F-3CF5-4E85F973A1A5}"/>
              </a:ext>
            </a:extLst>
          </p:cNvPr>
          <p:cNvSpPr txBox="1"/>
          <p:nvPr/>
        </p:nvSpPr>
        <p:spPr>
          <a:xfrm>
            <a:off x="317117" y="1681954"/>
            <a:ext cx="433065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1. Sees the bigger picture</a:t>
            </a:r>
          </a:p>
          <a:p>
            <a:pPr marL="0" indent="0">
              <a:buNone/>
            </a:pPr>
            <a:r>
              <a:rPr lang="en-US" sz="2200" dirty="0"/>
              <a:t>• Much longer context</a:t>
            </a:r>
          </a:p>
          <a:p>
            <a:pPr marL="0" indent="0">
              <a:buNone/>
            </a:pPr>
            <a:r>
              <a:rPr lang="en-US" sz="2200" dirty="0"/>
              <a:t>• Decides which words matter for prediction (smart highlighter)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6F208-360E-CA40-B975-BBE8CC140ED3}"/>
              </a:ext>
            </a:extLst>
          </p:cNvPr>
          <p:cNvSpPr txBox="1"/>
          <p:nvPr/>
        </p:nvSpPr>
        <p:spPr>
          <a:xfrm>
            <a:off x="5123632" y="1733144"/>
            <a:ext cx="358402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2. Rich internal representation of word meanings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A855ED-30B0-49DE-4BB1-19E38C96BB9B}"/>
              </a:ext>
            </a:extLst>
          </p:cNvPr>
          <p:cNvSpPr txBox="1"/>
          <p:nvPr/>
        </p:nvSpPr>
        <p:spPr>
          <a:xfrm>
            <a:off x="9073323" y="1733144"/>
            <a:ext cx="286599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3. Trains really well on modern GPUs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E1018-8B97-4AEF-DF8E-68C881D3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5" y="3620946"/>
            <a:ext cx="3128082" cy="2956288"/>
          </a:xfrm>
          <a:prstGeom prst="rect">
            <a:avLst/>
          </a:prstGeom>
        </p:spPr>
      </p:pic>
      <p:pic>
        <p:nvPicPr>
          <p:cNvPr id="19" name="Picture 18" descr="A group of colorful dots&#10;&#10;AI-generated content may be incorrect.">
            <a:extLst>
              <a:ext uri="{FF2B5EF4-FFF2-40B4-BE49-F238E27FC236}">
                <a16:creationId xmlns:a16="http://schemas.microsoft.com/office/drawing/2014/main" id="{CC1CCBDC-2C15-5585-B75C-B07CC52A0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20" y="2959384"/>
            <a:ext cx="3584028" cy="2934356"/>
          </a:xfrm>
          <a:prstGeom prst="rect">
            <a:avLst/>
          </a:prstGeom>
        </p:spPr>
      </p:pic>
      <p:pic>
        <p:nvPicPr>
          <p:cNvPr id="21" name="Picture 20" descr="A close-up of a computer fan&#10;&#10;AI-generated content may be incorrect.">
            <a:extLst>
              <a:ext uri="{FF2B5EF4-FFF2-40B4-BE49-F238E27FC236}">
                <a16:creationId xmlns:a16="http://schemas.microsoft.com/office/drawing/2014/main" id="{29D29A8A-4D46-3A4A-6456-756D7379D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50" y="3664926"/>
            <a:ext cx="3244250" cy="2433188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40CB057B-3F3E-90E1-C9D8-08DDE52FD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35DA58-1B84-C799-B23C-AA76D97D5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564667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In contrast to earlier classification models, “generative” LLMs can…</a:t>
            </a:r>
            <a:br>
              <a:rPr lang="en-GB" dirty="0"/>
            </a:br>
            <a:r>
              <a:rPr lang="en-GB" dirty="0"/>
              <a:t>A. Assign a label (e.g. spam/not spam) to an input</a:t>
            </a:r>
            <a:br>
              <a:rPr lang="en-GB" dirty="0"/>
            </a:br>
            <a:r>
              <a:rPr lang="en-GB" dirty="0"/>
              <a:t>B. Produce new text based on a prompt 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What does “pre-trained” mean in GPT?</a:t>
            </a:r>
            <a:br>
              <a:rPr lang="en-GB" dirty="0"/>
            </a:br>
            <a:r>
              <a:rPr lang="en-GB" dirty="0"/>
              <a:t>A. The model is manually trained with grammar rules</a:t>
            </a:r>
            <a:br>
              <a:rPr lang="en-GB" dirty="0"/>
            </a:br>
            <a:r>
              <a:rPr lang="en-GB" dirty="0"/>
              <a:t>B. It’s first trained on massive </a:t>
            </a:r>
            <a:r>
              <a:rPr lang="en-GB" dirty="0" err="1"/>
              <a:t>unlabeled</a:t>
            </a:r>
            <a:r>
              <a:rPr lang="en-GB" dirty="0"/>
              <a:t> text, then fine-tuned on tasks </a:t>
            </a:r>
            <a:br>
              <a:rPr lang="en-GB" dirty="0"/>
            </a:br>
            <a:r>
              <a:rPr lang="en-GB" dirty="0"/>
              <a:t>C. Comes pre-loaded with a fixed set of responses to common questions.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What kind of data does a language model use during its next-token pre-training phase?</a:t>
            </a:r>
            <a:br>
              <a:rPr lang="en-GB" dirty="0"/>
            </a:br>
            <a:r>
              <a:rPr lang="en-GB" dirty="0"/>
              <a:t>A. Large amounts of raw, </a:t>
            </a:r>
            <a:r>
              <a:rPr lang="en-GB" dirty="0" err="1"/>
              <a:t>unlabeled</a:t>
            </a:r>
            <a:r>
              <a:rPr lang="en-GB" dirty="0"/>
              <a:t> text from the web </a:t>
            </a:r>
            <a:br>
              <a:rPr lang="en-GB" dirty="0"/>
            </a:br>
            <a:r>
              <a:rPr lang="en-GB" dirty="0"/>
              <a:t>B. Human-annotated examples of question–answer pairs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2473F4-E187-9CDC-42D9-F39DC698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5778882" cy="535531"/>
          </a:xfrm>
        </p:spPr>
        <p:txBody>
          <a:bodyPr/>
          <a:lstStyle/>
          <a:p>
            <a:r>
              <a:rPr lang="en-US" dirty="0"/>
              <a:t>Check your understanding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A9B93-E552-70F4-21D0-B3FEFAC17EDC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58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309BA-D371-F1FA-6796-B034A7DA8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7009-63D3-F93D-2BE4-489EE20F0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880" y="2944127"/>
            <a:ext cx="6120748" cy="701731"/>
          </a:xfrm>
        </p:spPr>
        <p:txBody>
          <a:bodyPr wrap="square">
            <a:spAutoFit/>
          </a:bodyPr>
          <a:lstStyle/>
          <a:p>
            <a:pPr algn="l"/>
            <a:r>
              <a:rPr lang="en-US" sz="4400" dirty="0">
                <a:solidFill>
                  <a:srgbClr val="417D86"/>
                </a:solidFill>
              </a:rPr>
              <a:t>The Evolution of the GPTs</a:t>
            </a:r>
            <a:endParaRPr lang="en-US" sz="4400" b="0" dirty="0">
              <a:solidFill>
                <a:srgbClr val="417D8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6915D-5C9C-5760-8FC3-1DD3C76F4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1A4D4D8D-79C7-22E9-02A7-C1089311B5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43" y="0"/>
            <a:ext cx="4676765" cy="6589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16022E-184E-E6B3-BE17-4847F50D149A}"/>
              </a:ext>
            </a:extLst>
          </p:cNvPr>
          <p:cNvSpPr/>
          <p:nvPr/>
        </p:nvSpPr>
        <p:spPr>
          <a:xfrm>
            <a:off x="6796195" y="-559677"/>
            <a:ext cx="5717628" cy="7977353"/>
          </a:xfrm>
          <a:prstGeom prst="rect">
            <a:avLst/>
          </a:prstGeom>
          <a:solidFill>
            <a:srgbClr val="57A7B3">
              <a:alpha val="12941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8910916-EC70-B2F2-1B5B-6B893EFA9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4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8C6D0CFE-195E-B8D2-D211-1DE242D26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EECFCD97-504B-04A5-5B8E-E73F6FFCC7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2223996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986675-1FB8-2388-AD47-9FFD4D4E1DFD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3077B73-B61B-976F-1A64-03AD7B795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1439"/>
              </p:ext>
            </p:extLst>
          </p:nvPr>
        </p:nvGraphicFramePr>
        <p:xfrm>
          <a:off x="269868" y="1499534"/>
          <a:ext cx="11579232" cy="4855837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602475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35675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4295775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74241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Innovation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859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(pretraining)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99316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Instruction-following </a:t>
                      </a:r>
                      <a:r>
                        <a:rPr lang="en-GB" sz="1800" b="0" dirty="0">
                          <a:effectLst/>
                        </a:rPr>
                        <a:t>fine-tune + RLHF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Tool-use </a:t>
                      </a:r>
                      <a:r>
                        <a:rPr lang="en-GB" sz="18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1800" b="0" dirty="0">
                          <a:effectLst/>
                        </a:rPr>
                        <a:t>tool-use system prompt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Chain-of-thought </a:t>
                      </a:r>
                      <a:r>
                        <a:rPr lang="en-GB" sz="1800" b="0" dirty="0">
                          <a:effectLst/>
                        </a:rPr>
                        <a:t>deliberation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600" b="0" i="1" dirty="0">
                          <a:effectLst/>
                        </a:rPr>
                      </a:br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38256EC9-4E9C-70B7-D910-162B63FCF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567244" y="3501832"/>
            <a:ext cx="3525352" cy="1190757"/>
          </a:xfrm>
          <a:prstGeom prst="rect">
            <a:avLst/>
          </a:prstGeom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1C9BC1CB-F500-46F3-A6EC-AC82F95F6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7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24C1AA-0E26-AEB7-8EB8-A07BB7F2776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651938" y="3146612"/>
            <a:ext cx="1441819" cy="212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03F612-9820-56F1-3BA3-CD07C2D8C3EB}"/>
              </a:ext>
            </a:extLst>
          </p:cNvPr>
          <p:cNvCxnSpPr>
            <a:cxnSpLocks/>
          </p:cNvCxnSpPr>
          <p:nvPr/>
        </p:nvCxnSpPr>
        <p:spPr>
          <a:xfrm>
            <a:off x="2931010" y="3139202"/>
            <a:ext cx="19418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B88CE3-CB38-0395-A85C-6889104838A9}"/>
              </a:ext>
            </a:extLst>
          </p:cNvPr>
          <p:cNvSpPr txBox="1"/>
          <p:nvPr/>
        </p:nvSpPr>
        <p:spPr>
          <a:xfrm>
            <a:off x="307997" y="2921402"/>
            <a:ext cx="3529217" cy="4086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Jack </a:t>
            </a:r>
            <a:r>
              <a:rPr lang="en-CH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Jill went up the _____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F6D4D-0037-65F1-2DEB-1B7DB028D7E4}"/>
              </a:ext>
            </a:extLst>
          </p:cNvPr>
          <p:cNvSpPr txBox="1"/>
          <p:nvPr/>
        </p:nvSpPr>
        <p:spPr>
          <a:xfrm>
            <a:off x="275492" y="1974006"/>
            <a:ext cx="3594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data:</a:t>
            </a:r>
          </a:p>
          <a:p>
            <a:pPr algn="ctr"/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Billions of sequences </a:t>
            </a:r>
            <a:r>
              <a:rPr lang="en-CH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CH" u="sng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known, </a:t>
            </a:r>
            <a:r>
              <a:rPr lang="en-CH" u="sng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masked</a:t>
            </a:r>
            <a:r>
              <a:rPr lang="en-CH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completion</a:t>
            </a: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2263E-91DB-6BD3-096B-1C317B5C6563}"/>
              </a:ext>
            </a:extLst>
          </p:cNvPr>
          <p:cNvSpPr txBox="1"/>
          <p:nvPr/>
        </p:nvSpPr>
        <p:spPr>
          <a:xfrm>
            <a:off x="7829468" y="2010058"/>
            <a:ext cx="41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“guesses</a:t>
            </a:r>
            <a:r>
              <a:rPr lang="en-CH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”, </a:t>
            </a: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CH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learns from mistake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A99EC0-3C33-EA45-2E2E-46DDE1B8F90B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oogle Shape;50;p9">
            <a:extLst>
              <a:ext uri="{FF2B5EF4-FFF2-40B4-BE49-F238E27FC236}">
                <a16:creationId xmlns:a16="http://schemas.microsoft.com/office/drawing/2014/main" id="{B90B6272-5DB9-3E2C-1D63-12C621FC1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65295"/>
            <a:ext cx="11332939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" dirty="0"/>
              <a:t>Next-token prediction. How a language model is pre-trained</a:t>
            </a:r>
            <a:endParaRPr dirty="0"/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2DEB67C4-E9D0-EA31-A4AE-97EF6F0BDE69}"/>
              </a:ext>
            </a:extLst>
          </p:cNvPr>
          <p:cNvCxnSpPr>
            <a:cxnSpLocks/>
            <a:endCxn id="6" idx="5"/>
          </p:cNvCxnSpPr>
          <p:nvPr/>
        </p:nvCxnSpPr>
        <p:spPr>
          <a:xfrm rot="5400000">
            <a:off x="8213692" y="2191192"/>
            <a:ext cx="455038" cy="3085431"/>
          </a:xfrm>
          <a:prstGeom prst="curvedConnector3">
            <a:avLst>
              <a:gd name="adj1" fmla="val 298175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399AF9-768A-DC4A-D9F6-99CACFF4EA26}"/>
              </a:ext>
            </a:extLst>
          </p:cNvPr>
          <p:cNvSpPr txBox="1"/>
          <p:nvPr/>
        </p:nvSpPr>
        <p:spPr>
          <a:xfrm>
            <a:off x="6171204" y="4943275"/>
            <a:ext cx="4844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algorithm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(gradient descent) calculates how far the guessed answers are from the correct answer and nudges the weight “dials” in an intelligent way improve probability of the correct answer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3B0D07-E55D-CBAF-B311-4C9F78B785B3}"/>
              </a:ext>
            </a:extLst>
          </p:cNvPr>
          <p:cNvGrpSpPr/>
          <p:nvPr/>
        </p:nvGrpSpPr>
        <p:grpSpPr>
          <a:xfrm>
            <a:off x="4140156" y="1072521"/>
            <a:ext cx="3838575" cy="3231878"/>
            <a:chOff x="4140156" y="1072521"/>
            <a:chExt cx="3838575" cy="323187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54F6568-B92F-E803-7AF0-91F6AF99C09D}"/>
                </a:ext>
              </a:extLst>
            </p:cNvPr>
            <p:cNvSpPr/>
            <p:nvPr/>
          </p:nvSpPr>
          <p:spPr>
            <a:xfrm>
              <a:off x="4872846" y="1962430"/>
              <a:ext cx="2373196" cy="2341969"/>
            </a:xfrm>
            <a:prstGeom prst="ellipse">
              <a:avLst/>
            </a:prstGeom>
            <a:solidFill>
              <a:srgbClr val="FFC0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" name="Picture 11" descr="A group of clocks with different time zones&#10;&#10;AI-generated content may be incorrect.">
              <a:extLst>
                <a:ext uri="{FF2B5EF4-FFF2-40B4-BE49-F238E27FC236}">
                  <a16:creationId xmlns:a16="http://schemas.microsoft.com/office/drawing/2014/main" id="{727DE94F-14CA-8E71-C444-275A88B48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506" y="2363546"/>
              <a:ext cx="1483937" cy="15280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15783D-FE2E-0BA5-0F1E-783E0563F4A8}"/>
                </a:ext>
              </a:extLst>
            </p:cNvPr>
            <p:cNvSpPr txBox="1"/>
            <p:nvPr/>
          </p:nvSpPr>
          <p:spPr>
            <a:xfrm>
              <a:off x="4140156" y="1072521"/>
              <a:ext cx="3838575" cy="1055608"/>
            </a:xfrm>
            <a:prstGeom prst="roundRect">
              <a:avLst/>
            </a:prstGeom>
            <a:solidFill>
              <a:srgbClr val="FFC06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b="1">
                  <a:latin typeface="Calibri" panose="020F0502020204030204" pitchFamily="34" charset="0"/>
                  <a:cs typeface="Calibri" panose="020F0502020204030204" pitchFamily="34" charset="0"/>
                </a:rPr>
                <a:t>Language model</a:t>
              </a:r>
              <a:endParaRPr 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(millions of parameters/weights encoding mathematical functions)</a:t>
              </a:r>
              <a:endParaRPr lang="en-CH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6213F4F-546D-9D40-DC5C-3438149A079F}"/>
              </a:ext>
            </a:extLst>
          </p:cNvPr>
          <p:cNvSpPr txBox="1"/>
          <p:nvPr/>
        </p:nvSpPr>
        <p:spPr>
          <a:xfrm>
            <a:off x="8093757" y="2363546"/>
            <a:ext cx="3483199" cy="160859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Bok: 3%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Tap: 2%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Cat: 1%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Hill: 0.05%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0E3DD-0B2C-F2F1-63F5-9C4B0CAB865D}"/>
              </a:ext>
            </a:extLst>
          </p:cNvPr>
          <p:cNvSpPr txBox="1"/>
          <p:nvPr/>
        </p:nvSpPr>
        <p:spPr>
          <a:xfrm>
            <a:off x="192972" y="3567733"/>
            <a:ext cx="383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Each word is represented by high-dimensional vector (series of numbers)</a:t>
            </a:r>
          </a:p>
        </p:txBody>
      </p:sp>
      <p:pic>
        <p:nvPicPr>
          <p:cNvPr id="45" name="Image 0" descr="preencoded.png">
            <a:extLst>
              <a:ext uri="{FF2B5EF4-FFF2-40B4-BE49-F238E27FC236}">
                <a16:creationId xmlns:a16="http://schemas.microsoft.com/office/drawing/2014/main" id="{C0B6BAF4-F808-F96B-5C19-87EE0CB7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8" grpId="0"/>
      <p:bldP spid="20" grpId="0" animBg="1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2B1168D0-04BE-1191-63AC-5981660BB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2086D1-D852-DD41-0B86-D250A55423D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669574" y="3216264"/>
            <a:ext cx="1424183" cy="11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DE97A-5148-D9C4-F37A-8E6551033EA2}"/>
              </a:ext>
            </a:extLst>
          </p:cNvPr>
          <p:cNvCxnSpPr>
            <a:cxnSpLocks/>
          </p:cNvCxnSpPr>
          <p:nvPr/>
        </p:nvCxnSpPr>
        <p:spPr>
          <a:xfrm>
            <a:off x="2931010" y="3139202"/>
            <a:ext cx="19418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DF5A4C-DFDA-2633-5AB8-3611338A3FCF}"/>
              </a:ext>
            </a:extLst>
          </p:cNvPr>
          <p:cNvSpPr txBox="1"/>
          <p:nvPr/>
        </p:nvSpPr>
        <p:spPr>
          <a:xfrm>
            <a:off x="307997" y="2921402"/>
            <a:ext cx="3529217" cy="4086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Jack </a:t>
            </a:r>
            <a:r>
              <a:rPr lang="en-CH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Jill went up the _____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B9914-1E05-4205-F455-C89F22DBE454}"/>
              </a:ext>
            </a:extLst>
          </p:cNvPr>
          <p:cNvSpPr txBox="1"/>
          <p:nvPr/>
        </p:nvSpPr>
        <p:spPr>
          <a:xfrm>
            <a:off x="275492" y="1974006"/>
            <a:ext cx="3594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data:</a:t>
            </a:r>
          </a:p>
          <a:p>
            <a:pPr algn="ctr"/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Billions of sequences </a:t>
            </a:r>
            <a:r>
              <a:rPr lang="en-CH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CH" u="sng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known, </a:t>
            </a:r>
            <a:r>
              <a:rPr lang="en-CH" u="sng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masked</a:t>
            </a:r>
            <a:r>
              <a:rPr lang="en-CH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completion</a:t>
            </a: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D0C7B-9D86-A0D0-7CCA-5BB701F263DD}"/>
              </a:ext>
            </a:extLst>
          </p:cNvPr>
          <p:cNvSpPr txBox="1"/>
          <p:nvPr/>
        </p:nvSpPr>
        <p:spPr>
          <a:xfrm>
            <a:off x="7897911" y="2138404"/>
            <a:ext cx="41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“guesses</a:t>
            </a:r>
            <a:r>
              <a:rPr lang="en-CH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”, </a:t>
            </a: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CH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learns from mistake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598AE95-BC59-D07A-64EA-1CA8D64734A1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oogle Shape;50;p9">
            <a:extLst>
              <a:ext uri="{FF2B5EF4-FFF2-40B4-BE49-F238E27FC236}">
                <a16:creationId xmlns:a16="http://schemas.microsoft.com/office/drawing/2014/main" id="{89495858-EDB1-AD96-7C3D-D4D36E68D6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65295"/>
            <a:ext cx="11332939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" dirty="0"/>
              <a:t>Next-token prediction. How a language model is pre-trained</a:t>
            </a:r>
            <a:endParaRPr dirty="0"/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F71C95E7-2D05-66DA-0E2A-5474199A1968}"/>
              </a:ext>
            </a:extLst>
          </p:cNvPr>
          <p:cNvCxnSpPr>
            <a:cxnSpLocks/>
            <a:endCxn id="6" idx="5"/>
          </p:cNvCxnSpPr>
          <p:nvPr/>
        </p:nvCxnSpPr>
        <p:spPr>
          <a:xfrm rot="5400000">
            <a:off x="8213692" y="2191192"/>
            <a:ext cx="455038" cy="3085431"/>
          </a:xfrm>
          <a:prstGeom prst="curvedConnector3">
            <a:avLst>
              <a:gd name="adj1" fmla="val 298175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864990-873F-44C0-5D10-C4541DC526CE}"/>
              </a:ext>
            </a:extLst>
          </p:cNvPr>
          <p:cNvSpPr txBox="1"/>
          <p:nvPr/>
        </p:nvSpPr>
        <p:spPr>
          <a:xfrm>
            <a:off x="6171204" y="4943275"/>
            <a:ext cx="4844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algorithm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(gradient descent) calculates how far the guessed answers are from the correct answer and nudges the weight “dials” in an intelligent way improve probability of the correct answer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E3B8FD-1C07-8ABF-B661-5FB4238D2E29}"/>
              </a:ext>
            </a:extLst>
          </p:cNvPr>
          <p:cNvGrpSpPr/>
          <p:nvPr/>
        </p:nvGrpSpPr>
        <p:grpSpPr>
          <a:xfrm>
            <a:off x="4140156" y="1072521"/>
            <a:ext cx="3838575" cy="3231878"/>
            <a:chOff x="4140156" y="1072521"/>
            <a:chExt cx="3838575" cy="323187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18513A-7987-989C-2B76-9215E259BC88}"/>
                </a:ext>
              </a:extLst>
            </p:cNvPr>
            <p:cNvSpPr/>
            <p:nvPr/>
          </p:nvSpPr>
          <p:spPr>
            <a:xfrm>
              <a:off x="4872846" y="1962430"/>
              <a:ext cx="2373196" cy="2341969"/>
            </a:xfrm>
            <a:prstGeom prst="ellipse">
              <a:avLst/>
            </a:prstGeom>
            <a:solidFill>
              <a:srgbClr val="FFC0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" name="Picture 11" descr="A group of clocks with different time zones&#10;&#10;AI-generated content may be incorrect.">
              <a:extLst>
                <a:ext uri="{FF2B5EF4-FFF2-40B4-BE49-F238E27FC236}">
                  <a16:creationId xmlns:a16="http://schemas.microsoft.com/office/drawing/2014/main" id="{194998BB-B668-9E1C-952F-A9584C40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506" y="2363546"/>
              <a:ext cx="1483937" cy="15280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27D4FB-3DE6-7232-FB68-23DD1DD130F3}"/>
                </a:ext>
              </a:extLst>
            </p:cNvPr>
            <p:cNvSpPr txBox="1"/>
            <p:nvPr/>
          </p:nvSpPr>
          <p:spPr>
            <a:xfrm>
              <a:off x="4140156" y="1072521"/>
              <a:ext cx="3838575" cy="1055608"/>
            </a:xfrm>
            <a:prstGeom prst="roundRect">
              <a:avLst/>
            </a:prstGeom>
            <a:solidFill>
              <a:srgbClr val="FFC06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b="1">
                  <a:latin typeface="Calibri" panose="020F0502020204030204" pitchFamily="34" charset="0"/>
                  <a:cs typeface="Calibri" panose="020F0502020204030204" pitchFamily="34" charset="0"/>
                </a:rPr>
                <a:t>Language model</a:t>
              </a:r>
              <a:endParaRPr 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(millions of parameters/weights encoding mathematical functions)</a:t>
              </a:r>
              <a:endParaRPr lang="en-CH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1E9E978-2A15-1071-5BAC-9B7C27D88A2B}"/>
              </a:ext>
            </a:extLst>
          </p:cNvPr>
          <p:cNvSpPr txBox="1"/>
          <p:nvPr/>
        </p:nvSpPr>
        <p:spPr>
          <a:xfrm>
            <a:off x="8093757" y="2543911"/>
            <a:ext cx="3483199" cy="134470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Hill: 14%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Mountain: 11%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Cat: 9%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168589-6E80-DDA9-382E-EE2A6A5C6E1C}"/>
              </a:ext>
            </a:extLst>
          </p:cNvPr>
          <p:cNvSpPr txBox="1"/>
          <p:nvPr/>
        </p:nvSpPr>
        <p:spPr>
          <a:xfrm>
            <a:off x="192972" y="3567733"/>
            <a:ext cx="383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Each word is represented by high-dimensional vector (series of numbers)</a:t>
            </a:r>
          </a:p>
        </p:txBody>
      </p:sp>
      <p:pic>
        <p:nvPicPr>
          <p:cNvPr id="45" name="Image 0" descr="preencoded.png">
            <a:extLst>
              <a:ext uri="{FF2B5EF4-FFF2-40B4-BE49-F238E27FC236}">
                <a16:creationId xmlns:a16="http://schemas.microsoft.com/office/drawing/2014/main" id="{9A41C986-6B0E-0331-A349-8044BE249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39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50;p9">
            <a:extLst>
              <a:ext uri="{FF2B5EF4-FFF2-40B4-BE49-F238E27FC236}">
                <a16:creationId xmlns:a16="http://schemas.microsoft.com/office/drawing/2014/main" id="{AB316CC9-421F-34C8-0909-C06DFB09D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2" y="165295"/>
            <a:ext cx="11179898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Data GPT-3 trained on</a:t>
            </a:r>
            <a:endParaRPr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F769AE-93E5-E89B-0090-8123FD9B312F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0E475-3870-6DA4-C541-4847F625EA64}"/>
              </a:ext>
            </a:extLst>
          </p:cNvPr>
          <p:cNvSpPr txBox="1"/>
          <p:nvPr/>
        </p:nvSpPr>
        <p:spPr>
          <a:xfrm>
            <a:off x="361713" y="1371192"/>
            <a:ext cx="6440592" cy="4802369"/>
          </a:xfrm>
          <a:prstGeom prst="roundRect">
            <a:avLst>
              <a:gd name="adj" fmla="val 9760"/>
            </a:avLst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en-CH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570 GB of text</a:t>
            </a:r>
          </a:p>
        </p:txBody>
      </p:sp>
      <p:pic>
        <p:nvPicPr>
          <p:cNvPr id="21" name="Picture 20" descr="A picture containing handwriting, sphere, ball, black and white&#10;&#10;Description automatically generated">
            <a:extLst>
              <a:ext uri="{FF2B5EF4-FFF2-40B4-BE49-F238E27FC236}">
                <a16:creationId xmlns:a16="http://schemas.microsoft.com/office/drawing/2014/main" id="{FD476042-9B95-77D9-F30E-E40004014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90" y="2549975"/>
            <a:ext cx="1913424" cy="2197248"/>
          </a:xfrm>
          <a:prstGeom prst="rect">
            <a:avLst/>
          </a:prstGeom>
        </p:spPr>
      </p:pic>
      <p:pic>
        <p:nvPicPr>
          <p:cNvPr id="27" name="Picture 26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3F8DA5DB-C1D4-8CCA-0093-68505C548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01" y="4088584"/>
            <a:ext cx="2923240" cy="1646153"/>
          </a:xfrm>
          <a:prstGeom prst="rect">
            <a:avLst/>
          </a:prstGeom>
        </p:spPr>
      </p:pic>
      <p:pic>
        <p:nvPicPr>
          <p:cNvPr id="30" name="Picture 29" descr="A yellow and grey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D6ECCE5-6048-EDCB-BDF9-071F5C4BA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7" y="4392465"/>
            <a:ext cx="1817998" cy="1817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B05F9E-8CA5-0835-4E1D-AF04E7857658}"/>
              </a:ext>
            </a:extLst>
          </p:cNvPr>
          <p:cNvSpPr txBox="1"/>
          <p:nvPr/>
        </p:nvSpPr>
        <p:spPr>
          <a:xfrm>
            <a:off x="7245591" y="3316536"/>
            <a:ext cx="458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~100,000 bibles worth of text</a:t>
            </a:r>
            <a:endParaRPr lang="en-CH" sz="2400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DE1F06-F3F9-93FD-54DB-CB7731A71B0D}"/>
              </a:ext>
            </a:extLst>
          </p:cNvPr>
          <p:cNvSpPr txBox="1"/>
          <p:nvPr/>
        </p:nvSpPr>
        <p:spPr>
          <a:xfrm>
            <a:off x="3045166" y="54052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CH" sz="2000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tc.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FAC935B-591E-2A24-8C91-1FEF6FE75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6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8DFCCF09-61DA-211B-B88D-EDDF09972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8907233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Compute GPT-3 trained with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380CD-F6AA-BFAE-BAC1-021EEEB014A6}"/>
              </a:ext>
            </a:extLst>
          </p:cNvPr>
          <p:cNvSpPr txBox="1"/>
          <p:nvPr/>
        </p:nvSpPr>
        <p:spPr>
          <a:xfrm>
            <a:off x="445064" y="1470586"/>
            <a:ext cx="6906548" cy="3703472"/>
          </a:xfrm>
          <a:prstGeom prst="roundRect">
            <a:avLst>
              <a:gd name="adj" fmla="val 8670"/>
            </a:avLst>
          </a:pr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 1000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r>
              <a:rPr lang="en-CH" sz="3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v100 </a:t>
            </a:r>
            <a:r>
              <a:rPr lang="en-CH" sz="3200" b="1">
                <a:latin typeface="Calibri" panose="020F0502020204030204" pitchFamily="34" charset="0"/>
                <a:cs typeface="Calibri" panose="020F0502020204030204" pitchFamily="34" charset="0"/>
              </a:rPr>
              <a:t>GPUs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CH"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unning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non-stop</a:t>
            </a:r>
            <a:r>
              <a:rPr lang="en-CH"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~1 month</a:t>
            </a:r>
            <a:endParaRPr lang="en-CH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26E7C6-D8F2-27F5-F777-EE85F6138AF9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45CD612-61FB-39D1-16E0-8A5107BA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pic>
        <p:nvPicPr>
          <p:cNvPr id="6" name="Picture 5" descr="A black cube on a white background&#10;&#10;AI-generated content may be incorrect.">
            <a:extLst>
              <a:ext uri="{FF2B5EF4-FFF2-40B4-BE49-F238E27FC236}">
                <a16:creationId xmlns:a16="http://schemas.microsoft.com/office/drawing/2014/main" id="{09C9FADD-F98E-7CBC-B108-2FAF4F3EF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75" y="2731787"/>
            <a:ext cx="5520629" cy="195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9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B1AC-8557-4A26-D47E-88305C25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9E1B50-5EF5-C662-9E32-48AB65A29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1771767"/>
          </a:xfrm>
        </p:spPr>
        <p:txBody>
          <a:bodyPr/>
          <a:lstStyle/>
          <a:p>
            <a:pPr>
              <a:buNone/>
            </a:pPr>
            <a:r>
              <a:rPr lang="en-GB" b="1" dirty="0"/>
              <a:t>What is the core training objective in next-token prediction?</a:t>
            </a:r>
            <a:br>
              <a:rPr lang="en-GB" dirty="0"/>
            </a:br>
            <a:r>
              <a:rPr lang="en-GB" dirty="0"/>
              <a:t>A. Maximize the probability of each next token given its preceding context</a:t>
            </a:r>
            <a:br>
              <a:rPr lang="en-GB" dirty="0"/>
            </a:br>
            <a:r>
              <a:rPr lang="en-GB" dirty="0"/>
              <a:t>B. Classify each input sequence into predefined categories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8C6CD-6CCC-26D4-043D-804E8A4B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5778882" cy="535531"/>
          </a:xfrm>
        </p:spPr>
        <p:txBody>
          <a:bodyPr/>
          <a:lstStyle/>
          <a:p>
            <a:r>
              <a:rPr lang="en-US" dirty="0"/>
              <a:t>Check your understanding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AB718F-8362-661C-B86C-8AE3DEDB830F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6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1E1B8-FC3C-1F52-1750-07A9DCE4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304" y="1588730"/>
            <a:ext cx="4915695" cy="4247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Forecasting </a:t>
            </a:r>
            <a:r>
              <a:rPr lang="en-CH" sz="2400"/>
              <a:t>requires </a:t>
            </a:r>
            <a:r>
              <a:rPr lang="en-US" sz="2400" dirty="0"/>
              <a:t>understanding the past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99D1D9-66D2-BF66-DA85-BFA0E1B1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5778882" cy="535531"/>
          </a:xfrm>
        </p:spPr>
        <p:txBody>
          <a:bodyPr/>
          <a:lstStyle/>
          <a:p>
            <a:r>
              <a:rPr lang="en-CH"/>
              <a:t>Why learn the history of LLMs?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020D4-6CF0-3C4E-6202-32904211368B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32C74E-9AB3-3630-8E82-A3562E7E401F}"/>
              </a:ext>
            </a:extLst>
          </p:cNvPr>
          <p:cNvSpPr txBox="1"/>
          <p:nvPr/>
        </p:nvSpPr>
        <p:spPr>
          <a:xfrm>
            <a:off x="6756401" y="1588730"/>
            <a:ext cx="3803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Calibri" panose="020F0502020204030204" pitchFamily="34" charset="0"/>
                <a:cs typeface="Calibri" panose="020F0502020204030204" pitchFamily="34" charset="0"/>
              </a:rPr>
              <a:t>Pitfalls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be better avoided</a:t>
            </a:r>
          </a:p>
        </p:txBody>
      </p:sp>
      <p:pic>
        <p:nvPicPr>
          <p:cNvPr id="11" name="Picture 10" descr="A black and white pictogram of a person falling&#10;&#10;AI-generated content may be incorrect.">
            <a:extLst>
              <a:ext uri="{FF2B5EF4-FFF2-40B4-BE49-F238E27FC236}">
                <a16:creationId xmlns:a16="http://schemas.microsoft.com/office/drawing/2014/main" id="{24B94619-46E7-3D92-7E20-1A8B3CD4D1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64" y="2283924"/>
            <a:ext cx="2997200" cy="2826164"/>
          </a:xfrm>
          <a:prstGeom prst="rect">
            <a:avLst/>
          </a:prstGeom>
        </p:spPr>
      </p:pic>
      <p:pic>
        <p:nvPicPr>
          <p:cNvPr id="13" name="Picture 12" descr="A graphic with a magnifying glass and a graph&#10;&#10;AI-generated content may be incorrect.">
            <a:extLst>
              <a:ext uri="{FF2B5EF4-FFF2-40B4-BE49-F238E27FC236}">
                <a16:creationId xmlns:a16="http://schemas.microsoft.com/office/drawing/2014/main" id="{737CA6BC-F2A2-E88E-7401-0A38727118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05" y="2488394"/>
            <a:ext cx="3491508" cy="2621694"/>
          </a:xfrm>
          <a:prstGeom prst="rect">
            <a:avLst/>
          </a:prstGeom>
        </p:spPr>
      </p:pic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7369C7B1-0EE4-0484-E96D-27BE00B46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715C6D59-EE51-4FBA-12D6-9FAEC6D7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5BB2E0FE-16BC-86CB-E434-19D5925FFC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2223996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9E76DF-09E0-D427-D62B-2A7B436064C0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02A1B38-2FE6-B7C8-DBAE-57938CEBC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5686"/>
              </p:ext>
            </p:extLst>
          </p:nvPr>
        </p:nvGraphicFramePr>
        <p:xfrm>
          <a:off x="269868" y="1499534"/>
          <a:ext cx="11579232" cy="4855837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602475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35675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4295775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74241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Innovation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859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(pretraining)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99316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Instruction-following </a:t>
                      </a:r>
                      <a:r>
                        <a:rPr lang="en-GB" sz="1800" b="0" dirty="0">
                          <a:effectLst/>
                        </a:rPr>
                        <a:t>fine-tune + RLHF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Tool-use </a:t>
                      </a:r>
                      <a:r>
                        <a:rPr lang="en-GB" sz="18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1800" b="0" dirty="0">
                          <a:effectLst/>
                        </a:rPr>
                        <a:t>tool-use system prompt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Chain-of-thought </a:t>
                      </a:r>
                      <a:r>
                        <a:rPr lang="en-GB" sz="1800" b="0" dirty="0">
                          <a:effectLst/>
                        </a:rPr>
                        <a:t>deliberation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600" b="0" i="1" dirty="0">
                          <a:effectLst/>
                        </a:rPr>
                      </a:br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3574CE68-15BD-324F-21C7-1FBE573C1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567244" y="3501832"/>
            <a:ext cx="3525352" cy="1190757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5B7D4D3-2806-9EFF-F077-AD748B8A8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0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72B79B6C-9204-83FE-38D3-2E068A81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E22AAA9D-60AB-C9AA-4B98-EE55ED3226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0134249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Live demo: Next-token predictors are not that helpful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485AED-F932-AC7B-B4D2-5D38B734F97C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F7ED3D6-E96F-0941-0B3A-E118CB7BE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1" y="988043"/>
            <a:ext cx="6088568" cy="45754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FDF1A-6D37-B7B1-5DA2-50ABCA39AADD}"/>
              </a:ext>
            </a:extLst>
          </p:cNvPr>
          <p:cNvSpPr txBox="1"/>
          <p:nvPr/>
        </p:nvSpPr>
        <p:spPr>
          <a:xfrm>
            <a:off x="6581330" y="1487614"/>
            <a:ext cx="52310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374151"/>
                </a:solidFill>
                <a:effectLst/>
                <a:latin typeface="ui-sans-serif"/>
              </a:rPr>
              <a:t>Basic Text Completion</a:t>
            </a:r>
            <a:r>
              <a:rPr lang="en-GB" sz="2400" b="0" i="0" u="none" strike="noStrike" dirty="0">
                <a:solidFill>
                  <a:srgbClr val="374151"/>
                </a:solidFill>
                <a:effectLst/>
                <a:latin typeface="ui-sans-serif"/>
              </a:rPr>
              <a:t> - GPT-2 generates creative continuations to prompts but not great at question answering.</a:t>
            </a:r>
          </a:p>
          <a:p>
            <a:pPr algn="l"/>
            <a:endParaRPr lang="en-GB" sz="2400" b="0" i="0" u="none" strike="noStrike" dirty="0">
              <a:solidFill>
                <a:srgbClr val="374151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374151"/>
                </a:solidFill>
                <a:effectLst/>
                <a:latin typeface="ui-sans-serif"/>
              </a:rPr>
              <a:t>Example Prompting</a:t>
            </a:r>
            <a:r>
              <a:rPr lang="en-GB" sz="2400" b="0" i="0" u="none" strike="noStrike" dirty="0">
                <a:solidFill>
                  <a:srgbClr val="374151"/>
                </a:solidFill>
                <a:effectLst/>
                <a:latin typeface="ui-sans-serif"/>
              </a:rPr>
              <a:t>- Few-shot prompts improved GPT-2's ability to follow instructions and answer questions.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400" b="0" i="0" u="none" strike="noStrike" dirty="0">
              <a:solidFill>
                <a:srgbClr val="374151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374151"/>
                </a:solidFill>
                <a:effectLst/>
                <a:latin typeface="ui-sans-serif"/>
              </a:rPr>
              <a:t>Structure Control</a:t>
            </a:r>
            <a:r>
              <a:rPr lang="en-GB" sz="2400" b="0" i="0" u="none" strike="noStrike" dirty="0">
                <a:solidFill>
                  <a:srgbClr val="374151"/>
                </a:solidFill>
                <a:effectLst/>
                <a:latin typeface="ui-sans-serif"/>
              </a:rPr>
              <a:t> - Adding special tokens like "&lt;EOM&gt;" helps control output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415E0-A1DA-9806-2CDB-D86DE340AAE6}"/>
              </a:ext>
            </a:extLst>
          </p:cNvPr>
          <p:cNvSpPr txBox="1"/>
          <p:nvPr/>
        </p:nvSpPr>
        <p:spPr>
          <a:xfrm>
            <a:off x="7569724" y="1036102"/>
            <a:ext cx="2373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/>
              <a:t>Summary of Demo</a:t>
            </a: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38B84718-ECB1-F496-1642-0C4921CBE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020FB-7C8A-003D-84A7-FA801057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00D65-B3D5-EBF3-42F9-32988D4A0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2631490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GB" b="1" dirty="0"/>
              <a:t>Why might a purely pretrained language model (like GPT-2) struggle with direct questions?</a:t>
            </a:r>
          </a:p>
          <a:p>
            <a:pPr>
              <a:lnSpc>
                <a:spcPct val="100000"/>
              </a:lnSpc>
              <a:buNone/>
            </a:pPr>
            <a:r>
              <a:rPr lang="en-GB" dirty="0"/>
              <a:t>A. It’s trained to continue text, not to give accurate answers </a:t>
            </a:r>
          </a:p>
          <a:p>
            <a:pPr>
              <a:lnSpc>
                <a:spcPct val="100000"/>
              </a:lnSpc>
              <a:buNone/>
            </a:pPr>
            <a:r>
              <a:rPr lang="en-GB" dirty="0"/>
              <a:t>B. It lacks enough memory for simple factual questions</a:t>
            </a:r>
          </a:p>
          <a:p>
            <a:pPr>
              <a:lnSpc>
                <a:spcPct val="100000"/>
              </a:lnSpc>
              <a:buNone/>
            </a:pPr>
            <a:r>
              <a:rPr lang="en-GB" dirty="0"/>
              <a:t>C. It cannot recognize language patterns at 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19213-8540-09C2-A1D5-A841DBED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5778882" cy="535531"/>
          </a:xfrm>
        </p:spPr>
        <p:txBody>
          <a:bodyPr/>
          <a:lstStyle/>
          <a:p>
            <a:r>
              <a:rPr lang="en-US" dirty="0"/>
              <a:t>Check your understanding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3B31AD-5C4C-290B-C07F-9E2A59C5D402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83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8664BF66-E649-445E-2592-D440835C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1DD06A66-0CD5-116D-EB67-B7DF3386DB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2223996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88F008-CB51-D34C-2843-A2C3AEBF604C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C39A187-7D7D-025C-A340-B41184349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663114"/>
              </p:ext>
            </p:extLst>
          </p:nvPr>
        </p:nvGraphicFramePr>
        <p:xfrm>
          <a:off x="269868" y="1499534"/>
          <a:ext cx="11579232" cy="4855837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602475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35675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4295775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74241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Innovation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859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(pretraining)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99316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Instruction-following </a:t>
                      </a:r>
                      <a:r>
                        <a:rPr lang="en-GB" sz="1800" b="0" dirty="0">
                          <a:effectLst/>
                        </a:rPr>
                        <a:t>fine-tune + RLHF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Tool-use </a:t>
                      </a:r>
                      <a:r>
                        <a:rPr lang="en-GB" sz="18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1800" b="0" dirty="0">
                          <a:effectLst/>
                        </a:rPr>
                        <a:t>tool-use system prompt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Chain-of-thought </a:t>
                      </a:r>
                      <a:r>
                        <a:rPr lang="en-GB" sz="1800" b="0" dirty="0">
                          <a:effectLst/>
                        </a:rPr>
                        <a:t>deliberation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600" b="0" i="1" dirty="0">
                          <a:effectLst/>
                        </a:rPr>
                      </a:br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FCE39E21-6D8C-EAE1-20B8-1CBB4FD34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567244" y="3501832"/>
            <a:ext cx="3525352" cy="1190757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CD19E8C-EF75-9991-99EF-0C16306AF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59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4495E258-F26B-EEEE-D101-86FEE8B4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D5795329-FEF1-1834-0512-7B95863166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2223996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Instruction fine-tuning: </a:t>
            </a:r>
            <a:r>
              <a:rPr lang="en-US" b="0" dirty="0"/>
              <a:t>From autocomplete to helpful assistant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B41921-1B48-584B-CF7E-6F0C79963D7E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5811C4-F84D-648E-819F-A096C517BA66}"/>
              </a:ext>
            </a:extLst>
          </p:cNvPr>
          <p:cNvSpPr txBox="1"/>
          <p:nvPr/>
        </p:nvSpPr>
        <p:spPr>
          <a:xfrm>
            <a:off x="1298468" y="6109001"/>
            <a:ext cx="959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https://</a:t>
            </a:r>
            <a:r>
              <a:rPr lang="en-US" b="1" dirty="0" err="1"/>
              <a:t>huggingface.co</a:t>
            </a:r>
            <a:r>
              <a:rPr lang="en-US" b="1" dirty="0"/>
              <a:t>/datasets/</a:t>
            </a:r>
            <a:r>
              <a:rPr lang="en-US" b="1" dirty="0" err="1"/>
              <a:t>OpenAssistant</a:t>
            </a:r>
            <a:r>
              <a:rPr lang="en-US" b="1" dirty="0"/>
              <a:t>/oasst1/viewer/default/train?views%5B%5D=train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9B7B8-32FE-60B9-3C2E-1608EF68AD1E}"/>
              </a:ext>
            </a:extLst>
          </p:cNvPr>
          <p:cNvSpPr txBox="1"/>
          <p:nvPr/>
        </p:nvSpPr>
        <p:spPr>
          <a:xfrm>
            <a:off x="444617" y="1098958"/>
            <a:ext cx="11409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200" dirty="0"/>
              <a:t>Training the base model on demonstrations of desired assistant behaviors using human-written instructions and responses.</a:t>
            </a:r>
          </a:p>
        </p:txBody>
      </p:sp>
      <p:pic>
        <p:nvPicPr>
          <p:cNvPr id="11" name="Picture 10" descr="A person wearing glasses and a denim jacket&#10;&#10;AI-generated content may be incorrect.">
            <a:extLst>
              <a:ext uri="{FF2B5EF4-FFF2-40B4-BE49-F238E27FC236}">
                <a16:creationId xmlns:a16="http://schemas.microsoft.com/office/drawing/2014/main" id="{F43BFE8E-79CC-190C-DB4C-B7165122B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9" y="2862591"/>
            <a:ext cx="3806484" cy="26852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6C4666-CEA9-0E42-697D-C6AEB57FFEA2}"/>
              </a:ext>
            </a:extLst>
          </p:cNvPr>
          <p:cNvSpPr txBox="1"/>
          <p:nvPr/>
        </p:nvSpPr>
        <p:spPr>
          <a:xfrm>
            <a:off x="7497018" y="2302351"/>
            <a:ext cx="4625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/>
              <a:t>Quite expensive. Need lots of humans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B34431-49B6-0FB6-2313-9679FCCE0A54}"/>
              </a:ext>
            </a:extLst>
          </p:cNvPr>
          <p:cNvGrpSpPr/>
          <p:nvPr/>
        </p:nvGrpSpPr>
        <p:grpSpPr>
          <a:xfrm>
            <a:off x="171436" y="2208684"/>
            <a:ext cx="6967595" cy="3339183"/>
            <a:chOff x="171436" y="2208684"/>
            <a:chExt cx="6967595" cy="3339183"/>
          </a:xfrm>
        </p:grpSpPr>
        <p:pic>
          <p:nvPicPr>
            <p:cNvPr id="8" name="Picture 7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6F9C0AD6-50A4-1DFD-C107-607549804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135"/>
            <a:stretch/>
          </p:blipFill>
          <p:spPr>
            <a:xfrm>
              <a:off x="171436" y="2585129"/>
              <a:ext cx="6960726" cy="15862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04A898-DE30-7CF8-C6A8-6EF532C8B5D3}"/>
                </a:ext>
              </a:extLst>
            </p:cNvPr>
            <p:cNvSpPr txBox="1"/>
            <p:nvPr/>
          </p:nvSpPr>
          <p:spPr>
            <a:xfrm>
              <a:off x="2319992" y="2208684"/>
              <a:ext cx="2733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200" b="1" dirty="0"/>
                <a:t>Example training data</a:t>
              </a:r>
            </a:p>
          </p:txBody>
        </p:sp>
        <p:pic>
          <p:nvPicPr>
            <p:cNvPr id="14" name="Picture 1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D2698FE-4C37-EE54-87FD-AF34CF4FB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443"/>
            <a:stretch/>
          </p:blipFill>
          <p:spPr>
            <a:xfrm>
              <a:off x="171436" y="4075876"/>
              <a:ext cx="6960726" cy="147199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3A2592-2A8A-96EA-9465-3B3672A63C1E}"/>
                </a:ext>
              </a:extLst>
            </p:cNvPr>
            <p:cNvSpPr/>
            <p:nvPr/>
          </p:nvSpPr>
          <p:spPr>
            <a:xfrm>
              <a:off x="184558" y="2647147"/>
              <a:ext cx="6954473" cy="2900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371B610C-27AA-CFB3-92A4-9282C81D0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9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0544004C-5A0A-84BC-C1B7-FCA465EBA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61E1986B-5025-5C27-DC2C-1362E6C9C6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0134249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Live demo: Using ChatGPT 3.5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AC686A-F224-30A3-3FBE-189A01D9C013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5852B5-57FE-5090-4034-EAA0F2656F13}"/>
              </a:ext>
            </a:extLst>
          </p:cNvPr>
          <p:cNvSpPr txBox="1"/>
          <p:nvPr/>
        </p:nvSpPr>
        <p:spPr>
          <a:xfrm>
            <a:off x="6528779" y="1592718"/>
            <a:ext cx="4801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374151"/>
                </a:solidFill>
                <a:effectLst/>
                <a:latin typeface="ui-sans-serif"/>
              </a:rPr>
              <a:t>Instruction-tuning has turned a powerful autocomplete into a helpful assistant.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374151"/>
                </a:solidFill>
                <a:effectLst/>
                <a:latin typeface="ui-sans-serif"/>
              </a:rPr>
              <a:t>But training data is stale (stuck at the point when the data for pre-training</a:t>
            </a:r>
            <a:r>
              <a:rPr lang="en-GB" sz="2400" dirty="0">
                <a:solidFill>
                  <a:srgbClr val="374151"/>
                </a:solidFill>
                <a:latin typeface="ui-sans-serif"/>
              </a:rPr>
              <a:t> was scraped)</a:t>
            </a:r>
            <a:endParaRPr lang="en-GB" sz="2400" b="0" i="0" u="none" strike="noStrike" dirty="0">
              <a:solidFill>
                <a:srgbClr val="374151"/>
              </a:solidFill>
              <a:effectLst/>
              <a:latin typeface="ui-sans-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E5341-3A3D-92C6-2AA4-80D07015D391}"/>
              </a:ext>
            </a:extLst>
          </p:cNvPr>
          <p:cNvSpPr txBox="1"/>
          <p:nvPr/>
        </p:nvSpPr>
        <p:spPr>
          <a:xfrm>
            <a:off x="7569724" y="1036102"/>
            <a:ext cx="2373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/>
              <a:t>Summary of Demo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3B1058FB-3E45-2292-21F2-FD64C8AC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8" y="1036102"/>
            <a:ext cx="5528552" cy="5082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3268BA52-0493-BEA7-7241-10C15DD2D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A254D-7D7E-572D-AA26-EA52BD0B4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6DBD12-6419-40E6-78BD-BE0819B2D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2416046"/>
          </a:xfrm>
        </p:spPr>
        <p:txBody>
          <a:bodyPr/>
          <a:lstStyle/>
          <a:p>
            <a:pPr>
              <a:buNone/>
            </a:pPr>
            <a:r>
              <a:rPr lang="en-GB" b="1" dirty="0"/>
              <a:t>The key innovation that distinguished ChatGPT-3.5 from earlier GPT models (like GPT-3) was its significantly improved capability for:</a:t>
            </a:r>
          </a:p>
          <a:p>
            <a:pPr>
              <a:buNone/>
            </a:pPr>
            <a:r>
              <a:rPr lang="en-GB" dirty="0"/>
              <a:t>A) Accessing and incorporating real-time information from the internet.</a:t>
            </a:r>
          </a:p>
          <a:p>
            <a:pPr>
              <a:buNone/>
            </a:pPr>
            <a:r>
              <a:rPr lang="en-GB" dirty="0"/>
              <a:t>B) Generating much longer and more varied styles of text.</a:t>
            </a:r>
          </a:p>
          <a:p>
            <a:pPr>
              <a:buNone/>
            </a:pPr>
            <a:r>
              <a:rPr lang="en-GB" dirty="0"/>
              <a:t>C) Understanding and following instructions to act as an assistant.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8D15E-78FE-021B-4216-3965E2A4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5778882" cy="535531"/>
          </a:xfrm>
        </p:spPr>
        <p:txBody>
          <a:bodyPr/>
          <a:lstStyle/>
          <a:p>
            <a:r>
              <a:rPr lang="en-US" dirty="0"/>
              <a:t>Check your understanding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4E3700-8CDD-9325-7F40-DE32AF90A4F4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600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A0BA3025-47EF-A880-D1DC-F728B6426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F24DADF1-474E-CBA0-386C-E88E6834E8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2223996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B6A376-AE6E-8591-23C9-2FCBE9388637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5E2FBBC-A7DB-5992-BEF8-B496A26AE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40577"/>
              </p:ext>
            </p:extLst>
          </p:nvPr>
        </p:nvGraphicFramePr>
        <p:xfrm>
          <a:off x="269868" y="1499534"/>
          <a:ext cx="11579232" cy="4855837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602475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35675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4295775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74241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Innovation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859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(pretraining)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99316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Instruction-following </a:t>
                      </a:r>
                      <a:r>
                        <a:rPr lang="en-GB" sz="1800" b="0" dirty="0">
                          <a:effectLst/>
                        </a:rPr>
                        <a:t>fine-tune + RLHF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Tool-use </a:t>
                      </a:r>
                      <a:r>
                        <a:rPr lang="en-GB" sz="18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1800" b="0" dirty="0">
                          <a:effectLst/>
                        </a:rPr>
                        <a:t>tool-use system prompt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Chain-of-thought </a:t>
                      </a:r>
                      <a:r>
                        <a:rPr lang="en-GB" sz="1800" b="0" dirty="0">
                          <a:effectLst/>
                        </a:rPr>
                        <a:t>deliberation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600" b="0" i="1" dirty="0">
                          <a:effectLst/>
                        </a:rPr>
                      </a:br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0E6B9BC4-829A-7BBB-A878-1538BAE52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567244" y="3501832"/>
            <a:ext cx="3525352" cy="1190757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AC13F37-B07A-BEA0-3C7F-F83D45D0D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76777EDA-EBB8-BF72-9190-C656366D6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B0CF66B3-61FD-492F-E6F7-A97B928EC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2223996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Tool use (fine-tune/system prompt): </a:t>
            </a:r>
            <a:r>
              <a:rPr lang="en-US" b="0" dirty="0"/>
              <a:t>Teaching model to use tools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D85FFB-950B-4F97-2B0C-225AD3E64DA4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7AAD8761-3C73-AFEF-BEF0-4F0BCB334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93" y="1069383"/>
            <a:ext cx="7772400" cy="5457952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FB4CA92C-6D34-D4B4-9D15-D3763B535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38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A85E357C-DE35-9A72-974C-D2718764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A7CC7299-46D9-BEB0-368E-5F18FE5555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0134249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Live demo: Using ChatGPT-4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567A6C-F568-9D6B-463F-263C6BFED2E0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198B619-A5CA-2CEA-82D9-C949AC24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D4B6C3D5-28C5-F201-C811-3B51205C1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02" y="2007908"/>
            <a:ext cx="7772400" cy="2936701"/>
          </a:xfrm>
          <a:prstGeom prst="rect">
            <a:avLst/>
          </a:prstGeom>
        </p:spPr>
      </p:pic>
      <p:pic>
        <p:nvPicPr>
          <p:cNvPr id="6" name="Picture 5" descr="A white background with a black circle&#10;&#10;AI-generated content may be incorrect.">
            <a:extLst>
              <a:ext uri="{FF2B5EF4-FFF2-40B4-BE49-F238E27FC236}">
                <a16:creationId xmlns:a16="http://schemas.microsoft.com/office/drawing/2014/main" id="{CBD804FC-1010-871A-350B-A029764B9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23" y="1344499"/>
            <a:ext cx="8937937" cy="152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147F0-0113-812F-A1AA-7F7B01E8A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20EF8-E8FE-AA49-4A06-543A3DB24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5778882" cy="535531"/>
          </a:xfrm>
        </p:spPr>
        <p:txBody>
          <a:bodyPr/>
          <a:lstStyle/>
          <a:p>
            <a:r>
              <a:rPr lang="en-US" dirty="0"/>
              <a:t>Question we’ll use throughout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985F3F-B5E1-0712-B27F-06224A2CE717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C493D8-70AD-6263-6FAB-A57F294CA218}"/>
              </a:ext>
            </a:extLst>
          </p:cNvPr>
          <p:cNvSpPr txBox="1"/>
          <p:nvPr/>
        </p:nvSpPr>
        <p:spPr>
          <a:xfrm>
            <a:off x="3090877" y="1121636"/>
            <a:ext cx="5428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“Can you tell me who the current pope is”</a:t>
            </a:r>
          </a:p>
        </p:txBody>
      </p:sp>
      <p:pic>
        <p:nvPicPr>
          <p:cNvPr id="9" name="Picture 8" descr="A group of people in red robes&#10;&#10;AI-generated content may be incorrect.">
            <a:extLst>
              <a:ext uri="{FF2B5EF4-FFF2-40B4-BE49-F238E27FC236}">
                <a16:creationId xmlns:a16="http://schemas.microsoft.com/office/drawing/2014/main" id="{F0B94FF2-15B7-3257-AB6E-FB1FCCA1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10" y="1715869"/>
            <a:ext cx="7772400" cy="4373391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0F21A147-30F6-C80C-0B40-5A75F7F59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204797-6DDC-B389-68A4-64F609D5B80C}"/>
                  </a:ext>
                </a:extLst>
              </p14:cNvPr>
              <p14:cNvContentPartPr/>
              <p14:nvPr/>
            </p14:nvContentPartPr>
            <p14:xfrm>
              <a:off x="1391760" y="580320"/>
              <a:ext cx="6653520" cy="5761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204797-6DDC-B389-68A4-64F609D5B8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2400" y="570960"/>
                <a:ext cx="6672240" cy="578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343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B624E-B528-5D30-6912-D304BBCD1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DBAE95-1DED-364D-0948-9FF5DDCD9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2028248"/>
          </a:xfrm>
        </p:spPr>
        <p:txBody>
          <a:bodyPr/>
          <a:lstStyle/>
          <a:p>
            <a:pPr>
              <a:buNone/>
            </a:pPr>
            <a:r>
              <a:rPr lang="en-GB" b="1" dirty="0"/>
              <a:t>“Tool-use” fine-tuning (e.g. in GPT-4) teaches the model to…</a:t>
            </a:r>
          </a:p>
          <a:p>
            <a:pPr>
              <a:buNone/>
            </a:pPr>
            <a:r>
              <a:rPr lang="en-GB" dirty="0"/>
              <a:t>A. Write its own training code</a:t>
            </a:r>
          </a:p>
          <a:p>
            <a:pPr>
              <a:buNone/>
            </a:pPr>
            <a:r>
              <a:rPr lang="en-GB" dirty="0"/>
              <a:t>B. Call external APIs like Search or utilities like calculators when needed </a:t>
            </a:r>
          </a:p>
          <a:p>
            <a:pPr>
              <a:buNone/>
            </a:pPr>
            <a:r>
              <a:rPr lang="en-GB" dirty="0"/>
              <a:t>C. Compress its parameters to fit on smaller/lighter devices when needed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10CB3D-C8E9-4A28-00CA-D88FFBBE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5778882" cy="535531"/>
          </a:xfrm>
        </p:spPr>
        <p:txBody>
          <a:bodyPr/>
          <a:lstStyle/>
          <a:p>
            <a:r>
              <a:rPr lang="en-US" dirty="0"/>
              <a:t>Check your understanding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E987EA-3CCE-1610-9910-81FFD25C3E22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08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8A810EAC-329E-7771-1D8E-6694A472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01BD4FAA-E08A-5EBC-5A84-7B254E4B0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2223996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4E74D1-1548-F9F5-6ED8-EC34B4EE5584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C3A722A-05E9-1B84-48E2-887EBA43A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34583"/>
              </p:ext>
            </p:extLst>
          </p:nvPr>
        </p:nvGraphicFramePr>
        <p:xfrm>
          <a:off x="269868" y="1499534"/>
          <a:ext cx="11579232" cy="4855837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602475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35675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4295775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74241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Innovations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859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(pretraining)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99316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Instruction-following </a:t>
                      </a:r>
                      <a:r>
                        <a:rPr lang="en-GB" sz="1800" b="0" dirty="0">
                          <a:effectLst/>
                        </a:rPr>
                        <a:t>fine-tune + RLHF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Tool-use </a:t>
                      </a:r>
                      <a:r>
                        <a:rPr lang="en-GB" sz="18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1800" b="0" dirty="0">
                          <a:effectLst/>
                        </a:rPr>
                        <a:t>tool-use system prompt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Chain-of-thought </a:t>
                      </a:r>
                      <a:r>
                        <a:rPr lang="en-GB" sz="1800" b="0" dirty="0">
                          <a:effectLst/>
                        </a:rPr>
                        <a:t>deliberation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600" b="0" i="1" dirty="0">
                          <a:effectLst/>
                        </a:rPr>
                      </a:br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397A714D-3109-5D6B-C469-E7B64A096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567244" y="3501832"/>
            <a:ext cx="3525352" cy="1190757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5D1E099-1CB3-2437-CA00-BDB91C011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91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13367472-CF2B-3B13-08B4-D743756F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CD524843-B11C-E956-1F98-3BD4A79C5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39746"/>
            <a:ext cx="12223996" cy="4800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sz="2800" dirty="0"/>
              <a:t>Chain-of-Thought Reinforcement: </a:t>
            </a:r>
            <a:r>
              <a:rPr lang="en-US" sz="2800" b="0" dirty="0"/>
              <a:t>Teaching models to think out loud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0E97B3-1714-752B-70DD-02604882B869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ent Arrow 10">
            <a:extLst>
              <a:ext uri="{FF2B5EF4-FFF2-40B4-BE49-F238E27FC236}">
                <a16:creationId xmlns:a16="http://schemas.microsoft.com/office/drawing/2014/main" id="{EB7E4BB1-7D5E-BE14-F4F3-37D577BC4AA3}"/>
              </a:ext>
            </a:extLst>
          </p:cNvPr>
          <p:cNvSpPr/>
          <p:nvPr/>
        </p:nvSpPr>
        <p:spPr>
          <a:xfrm>
            <a:off x="2742927" y="3095533"/>
            <a:ext cx="1942012" cy="1349100"/>
          </a:xfrm>
          <a:prstGeom prst="bentArrow">
            <a:avLst>
              <a:gd name="adj1" fmla="val 9524"/>
              <a:gd name="adj2" fmla="val 12798"/>
              <a:gd name="adj3" fmla="val 23809"/>
              <a:gd name="adj4" fmla="val 58631"/>
            </a:avLst>
          </a:prstGeom>
          <a:solidFill>
            <a:srgbClr val="FFC08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D6414-92AF-D9EC-10F1-E3CE6308B90C}"/>
              </a:ext>
            </a:extLst>
          </p:cNvPr>
          <p:cNvSpPr txBox="1"/>
          <p:nvPr/>
        </p:nvSpPr>
        <p:spPr>
          <a:xfrm>
            <a:off x="1952625" y="3088700"/>
            <a:ext cx="1761308" cy="919401"/>
          </a:xfrm>
          <a:prstGeom prst="roundRect">
            <a:avLst/>
          </a:prstGeom>
          <a:solidFill>
            <a:srgbClr val="FFC080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solidFill>
                  <a:schemeClr val="bg1"/>
                </a:solidFill>
              </a:rPr>
              <a:t>Reinforce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chemeClr val="bg1"/>
                </a:solidFill>
              </a:rPr>
              <a:t>(reward) correct solution path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340289-B332-E388-A033-757C4EC2207B}"/>
              </a:ext>
            </a:extLst>
          </p:cNvPr>
          <p:cNvSpPr/>
          <p:nvPr/>
        </p:nvSpPr>
        <p:spPr>
          <a:xfrm>
            <a:off x="3433808" y="1048640"/>
            <a:ext cx="4875824" cy="13491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 had 20 balloons, gave 4 balloons to each of his 3 friends, and then found 5 more balloons. How many balloons does Sam have now? </a:t>
            </a:r>
            <a:r>
              <a:rPr lang="en-US" i="1" dirty="0"/>
              <a:t>(Show your work)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A079F36-D396-DEF6-857E-2BB1AB5A408D}"/>
              </a:ext>
            </a:extLst>
          </p:cNvPr>
          <p:cNvSpPr/>
          <p:nvPr/>
        </p:nvSpPr>
        <p:spPr>
          <a:xfrm>
            <a:off x="4918622" y="2948581"/>
            <a:ext cx="2013401" cy="9789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🤖 LLM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42338777-86D6-3E41-78F0-467B7D1AE233}"/>
              </a:ext>
            </a:extLst>
          </p:cNvPr>
          <p:cNvSpPr/>
          <p:nvPr/>
        </p:nvSpPr>
        <p:spPr>
          <a:xfrm>
            <a:off x="5824095" y="2397740"/>
            <a:ext cx="224280" cy="55084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58E789-15F1-101E-6D14-7B79CA892B93}"/>
              </a:ext>
            </a:extLst>
          </p:cNvPr>
          <p:cNvSpPr/>
          <p:nvPr/>
        </p:nvSpPr>
        <p:spPr>
          <a:xfrm>
            <a:off x="6766577" y="4413327"/>
            <a:ext cx="5060192" cy="2332626"/>
          </a:xfrm>
          <a:prstGeom prst="roundRect">
            <a:avLst/>
          </a:prstGeom>
          <a:solidFill>
            <a:srgbClr val="F9E9E8">
              <a:alpha val="8902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rgbClr val="C00000"/>
                </a:solidFill>
              </a:rPr>
              <a:t>Model Output (Trace 2 – Wrong)</a:t>
            </a:r>
            <a:endParaRPr lang="en-GB" sz="1600" dirty="0">
              <a:solidFill>
                <a:srgbClr val="C00000"/>
              </a:solidFill>
              <a:effectLst/>
            </a:endParaRPr>
          </a:p>
          <a:p>
            <a:r>
              <a:rPr lang="en-GB" sz="1600" dirty="0">
                <a:effectLst/>
              </a:rPr>
              <a:t>• Sam starts with 20 balloons.</a:t>
            </a:r>
          </a:p>
          <a:p>
            <a:r>
              <a:rPr lang="en-GB" sz="1600" dirty="0">
                <a:effectLst/>
              </a:rPr>
              <a:t>• He gives each of his 3 friends 4 balloons (4 × 3 = 12).</a:t>
            </a:r>
          </a:p>
          <a:p>
            <a:r>
              <a:rPr lang="en-GB" sz="1600" dirty="0">
                <a:effectLst/>
              </a:rPr>
              <a:t>• So we add: 20 + 12 = 32.</a:t>
            </a:r>
          </a:p>
          <a:p>
            <a:r>
              <a:rPr lang="en-GB" sz="1600" dirty="0">
                <a:effectLst/>
              </a:rPr>
              <a:t>• He then finds 5 more balloons.</a:t>
            </a:r>
          </a:p>
          <a:p>
            <a:r>
              <a:rPr lang="en-GB" sz="1600" dirty="0">
                <a:effectLst/>
              </a:rPr>
              <a:t>• Total balloons now = 32 + 5 = 37.</a:t>
            </a:r>
          </a:p>
          <a:p>
            <a:endParaRPr lang="en-GB" sz="1600" dirty="0">
              <a:effectLst/>
            </a:endParaRPr>
          </a:p>
          <a:p>
            <a:r>
              <a:rPr lang="en-GB" sz="1600" dirty="0">
                <a:effectLst/>
              </a:rPr>
              <a:t>### 37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A245628-6DF8-E3F4-5EBF-A56F4AC71F7B}"/>
              </a:ext>
            </a:extLst>
          </p:cNvPr>
          <p:cNvSpPr/>
          <p:nvPr/>
        </p:nvSpPr>
        <p:spPr>
          <a:xfrm>
            <a:off x="342062" y="4413328"/>
            <a:ext cx="4875825" cy="2332626"/>
          </a:xfrm>
          <a:prstGeom prst="roundRect">
            <a:avLst/>
          </a:prstGeom>
          <a:solidFill>
            <a:srgbClr val="B4E0D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rgbClr val="00B050"/>
                </a:solidFill>
              </a:rPr>
              <a:t>Model Output (Trace 1 – Correct)</a:t>
            </a:r>
            <a:endParaRPr lang="en-GB" sz="1600" dirty="0">
              <a:effectLst/>
            </a:endParaRPr>
          </a:p>
          <a:p>
            <a:r>
              <a:rPr lang="en-GB" sz="1600" dirty="0">
                <a:effectLst/>
              </a:rPr>
              <a:t>• Sam begins with 20 balloons.</a:t>
            </a:r>
            <a:br>
              <a:rPr lang="en-GB" sz="1600" dirty="0">
                <a:effectLst/>
              </a:rPr>
            </a:br>
            <a:r>
              <a:rPr lang="en-GB" sz="1600" dirty="0">
                <a:effectLst/>
              </a:rPr>
              <a:t>• He gives each of his 3 friends 4 balloons (total given: 4 × 3 = 12).</a:t>
            </a:r>
            <a:br>
              <a:rPr lang="en-GB" sz="1600" dirty="0">
                <a:effectLst/>
              </a:rPr>
            </a:br>
            <a:r>
              <a:rPr lang="en-GB" sz="1600" dirty="0">
                <a:effectLst/>
              </a:rPr>
              <a:t>• Remaining after giving: 20 − 12 = 8.</a:t>
            </a:r>
            <a:br>
              <a:rPr lang="en-GB" sz="1600" dirty="0">
                <a:effectLst/>
              </a:rPr>
            </a:br>
            <a:r>
              <a:rPr lang="en-GB" sz="1600" dirty="0">
                <a:effectLst/>
              </a:rPr>
              <a:t>• He then finds 5 more balloons.</a:t>
            </a:r>
            <a:br>
              <a:rPr lang="en-GB" sz="1600" dirty="0">
                <a:effectLst/>
              </a:rPr>
            </a:br>
            <a:r>
              <a:rPr lang="en-GB" sz="1600" dirty="0">
                <a:effectLst/>
              </a:rPr>
              <a:t>• Total balloons now = 8 + 5 = 13.</a:t>
            </a:r>
            <a:br>
              <a:rPr lang="en-GB" sz="1600" dirty="0">
                <a:effectLst/>
              </a:rPr>
            </a:br>
            <a:r>
              <a:rPr lang="en-GB" sz="1600" dirty="0">
                <a:effectLst/>
              </a:rPr>
              <a:t>### </a:t>
            </a:r>
            <a:r>
              <a:rPr lang="en-GB" sz="1600" b="1" dirty="0">
                <a:effectLst/>
              </a:rPr>
              <a:t>13</a:t>
            </a:r>
            <a:endParaRPr lang="en-GB" sz="1600" dirty="0">
              <a:effectLst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A6FFE748-CF46-9983-2DFA-A819DE2229E4}"/>
              </a:ext>
            </a:extLst>
          </p:cNvPr>
          <p:cNvSpPr/>
          <p:nvPr/>
        </p:nvSpPr>
        <p:spPr>
          <a:xfrm rot="1943520">
            <a:off x="5008623" y="3914569"/>
            <a:ext cx="224280" cy="697664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08FCB96-0AAB-4B95-7286-21AA8C6F8F86}"/>
              </a:ext>
            </a:extLst>
          </p:cNvPr>
          <p:cNvSpPr/>
          <p:nvPr/>
        </p:nvSpPr>
        <p:spPr>
          <a:xfrm rot="19474244">
            <a:off x="6572169" y="3901157"/>
            <a:ext cx="224280" cy="697664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683782-1A6F-061E-FF42-9CD5BAC24F21}"/>
              </a:ext>
            </a:extLst>
          </p:cNvPr>
          <p:cNvSpPr/>
          <p:nvPr/>
        </p:nvSpPr>
        <p:spPr>
          <a:xfrm>
            <a:off x="5320677" y="5193919"/>
            <a:ext cx="1363632" cy="4880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Ground truth: </a:t>
            </a:r>
          </a:p>
          <a:p>
            <a:pPr algn="ctr"/>
            <a:r>
              <a:rPr lang="en-US" sz="1200" b="1" dirty="0"/>
              <a:t>13</a:t>
            </a:r>
          </a:p>
        </p:txBody>
      </p: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3BD85FCA-C24E-823F-5F06-7799422AD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9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7" grpId="0" animBg="1"/>
      <p:bldP spid="20" grpId="0" animBg="1"/>
      <p:bldP spid="19" grpId="0" animBg="1"/>
      <p:bldP spid="18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AB0037E5-4871-0D59-AEAB-175E01A66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F626167D-99C7-8C28-8D93-3AE3A7CBBE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0134249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Live demo: Using o3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E8C2E3-1EF5-70E4-C06A-A9D69F6EF182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hat&#10;&#10;AI-generated content may be incorrect.">
            <a:extLst>
              <a:ext uri="{FF2B5EF4-FFF2-40B4-BE49-F238E27FC236}">
                <a16:creationId xmlns:a16="http://schemas.microsoft.com/office/drawing/2014/main" id="{42D3C716-8306-ED60-407B-AEEF07BE1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31" y="828511"/>
            <a:ext cx="8388691" cy="5467513"/>
          </a:xfrm>
          <a:prstGeom prst="rect">
            <a:avLst/>
          </a:prstGeom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B841A82F-4468-1C43-50C3-E34B704DE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7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E83DA-FC34-15DA-6BED-6A198AD6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965AAF-600B-1628-0AE9-433B58837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2675604"/>
          </a:xfrm>
        </p:spPr>
        <p:txBody>
          <a:bodyPr/>
          <a:lstStyle/>
          <a:p>
            <a:pPr>
              <a:buNone/>
            </a:pPr>
            <a:r>
              <a:rPr lang="en-GB" b="1" dirty="0"/>
              <a:t>Encouraging "Chain-of-Thought" processes in LLMs, where the model "thinks out loud" or shows its work, is primarily aimed at:</a:t>
            </a:r>
          </a:p>
          <a:p>
            <a:pPr>
              <a:buNone/>
            </a:pPr>
            <a:r>
              <a:rPr lang="en-GB" dirty="0"/>
              <a:t>A. Significantly reducing the computational resources needed to generate a response.</a:t>
            </a:r>
          </a:p>
          <a:p>
            <a:pPr>
              <a:buNone/>
            </a:pPr>
            <a:r>
              <a:rPr lang="en-GB" dirty="0"/>
              <a:t>B. Improving the model's reasoning process and its ability to correctly solve more complex, multi-step problems.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4FCD07-427B-B989-B324-9F3428BD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5778882" cy="535531"/>
          </a:xfrm>
        </p:spPr>
        <p:txBody>
          <a:bodyPr/>
          <a:lstStyle/>
          <a:p>
            <a:r>
              <a:rPr lang="en-US" dirty="0"/>
              <a:t>Check your understanding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511FD1-DD92-7D81-CB9F-AF869A05066D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19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51EE7A53-C41E-B04E-DC1A-EC7941C6A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208326EF-3C94-BD6C-8338-A6460F8D6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2223996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GPT-N series: Evolution of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52BADC-5385-19F4-62D7-7111CCEA65F9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5681735-6A69-27CF-2912-74859A904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25029"/>
              </p:ext>
            </p:extLst>
          </p:nvPr>
        </p:nvGraphicFramePr>
        <p:xfrm>
          <a:off x="269868" y="1499534"/>
          <a:ext cx="11579232" cy="4855837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602475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35675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  <a:gridCol w="4295775">
                  <a:extLst>
                    <a:ext uri="{9D8B030D-6E8A-4147-A177-3AD203B41FA5}">
                      <a16:colId xmlns:a16="http://schemas.microsoft.com/office/drawing/2014/main" val="888879460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593432265"/>
                    </a:ext>
                  </a:extLst>
                </a:gridCol>
                <a:gridCol w="1253490">
                  <a:extLst>
                    <a:ext uri="{9D8B030D-6E8A-4147-A177-3AD203B41FA5}">
                      <a16:colId xmlns:a16="http://schemas.microsoft.com/office/drawing/2014/main" val="3007240926"/>
                    </a:ext>
                  </a:extLst>
                </a:gridCol>
              </a:tblGrid>
              <a:tr h="74241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Innovations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“Can you tell me who the current pope is”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Training Corpus Size (Estimate)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GB" sz="1800" b="1" dirty="0"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/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859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Next-token prediction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(pretraining)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“Because I'm dying for that information”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Autocomplete of typical trained text. Ignores the question’s intent.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~1 B → 300 B tokens (5 GB → 45 TB raw)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99316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Instruction-following </a:t>
                      </a:r>
                      <a:r>
                        <a:rPr lang="en-GB" sz="1800" b="0" dirty="0">
                          <a:effectLst/>
                        </a:rPr>
                        <a:t>fine-tune + RLHF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“Pope Francis is the current pope” 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Model follows instruction but is </a:t>
                      </a:r>
                      <a:r>
                        <a:rPr lang="en-GB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stale.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GPT‑3 base 300 B + ≲ 1 B RLHF tokens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Tool-use </a:t>
                      </a:r>
                      <a:r>
                        <a:rPr lang="en-GB" sz="18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1800" b="0" dirty="0">
                          <a:effectLst/>
                        </a:rPr>
                        <a:t>tool-use system prompt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Knows how to use Google to get up-to-date information.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 10–13 T tokens (undisclosed)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Chain-of-thought </a:t>
                      </a:r>
                      <a:r>
                        <a:rPr lang="en-GB" sz="1800" b="0" dirty="0">
                          <a:effectLst/>
                        </a:rPr>
                        <a:t>deliberation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b="0" i="1" dirty="0">
                          <a:effectLst/>
                        </a:rPr>
                        <a:t>(THINKING)…quietly reasons, runs a quick search…</a:t>
                      </a:r>
                      <a:br>
                        <a:rPr lang="en-GB" sz="1600" b="0" i="1" dirty="0">
                          <a:effectLst/>
                        </a:rPr>
                      </a:br>
                      <a:r>
                        <a:rPr lang="en-GB" sz="1800" b="1" dirty="0">
                          <a:effectLst/>
                        </a:rPr>
                        <a:t>“The Church is currently without a pope”</a:t>
                      </a:r>
                    </a:p>
                    <a:p>
                      <a:pPr algn="ctr" fontAlgn="base"/>
                      <a:endParaRPr lang="en-GB" sz="1400" dirty="0">
                        <a:effectLst/>
                      </a:endParaRPr>
                    </a:p>
                    <a:p>
                      <a:pPr algn="ctr" fontAlgn="base"/>
                      <a:r>
                        <a:rPr lang="en-GB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More capable with using Google  and other tools to arrive at answers.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~ 10-20 T pre-training tokens + large-scale RL &amp; tool-use fine-tuning (exact size undisclosed)</a:t>
                      </a:r>
                    </a:p>
                  </a:txBody>
                  <a:tcPr marL="35377" marR="35377" marT="17688" marB="17688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0F8AD8FB-1297-3885-A44A-EA73EAF19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567244" y="3501832"/>
            <a:ext cx="3525352" cy="1190757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9AB162F-DE36-EB5D-8DA8-A94335A7B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57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3573F13C-E1CB-00F0-B4D1-DCE6A23E6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F8AF52E0-43A0-29E8-0895-0514D4CB4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12223996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An analogy to human 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C3EA24-7D10-4B77-9451-FE9D772EF943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852187-144E-637F-585B-DBFA2F0F8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17676"/>
              </p:ext>
            </p:extLst>
          </p:nvPr>
        </p:nvGraphicFramePr>
        <p:xfrm>
          <a:off x="269868" y="1499534"/>
          <a:ext cx="3959232" cy="4548948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602475">
                  <a:extLst>
                    <a:ext uri="{9D8B030D-6E8A-4147-A177-3AD203B41FA5}">
                      <a16:colId xmlns:a16="http://schemas.microsoft.com/office/drawing/2014/main" val="724991839"/>
                    </a:ext>
                  </a:extLst>
                </a:gridCol>
                <a:gridCol w="2356757">
                  <a:extLst>
                    <a:ext uri="{9D8B030D-6E8A-4147-A177-3AD203B41FA5}">
                      <a16:colId xmlns:a16="http://schemas.microsoft.com/office/drawing/2014/main" val="3199887354"/>
                    </a:ext>
                  </a:extLst>
                </a:gridCol>
              </a:tblGrid>
              <a:tr h="74241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(year)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</a:rPr>
                        <a:t>Model Innovations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35377" marR="35377" marT="17688" marB="176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10807"/>
                  </a:ext>
                </a:extLst>
              </a:tr>
              <a:tr h="85964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GPT-1 → GPT-3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(2018-2020)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Next-token prediction</a:t>
                      </a:r>
                    </a:p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(pretraining)</a:t>
                      </a:r>
                    </a:p>
                  </a:txBody>
                  <a:tcPr marL="35377" marR="35377" marT="17688" marB="17688"/>
                </a:tc>
                <a:extLst>
                  <a:ext uri="{0D108BD9-81ED-4DB2-BD59-A6C34878D82A}">
                    <a16:rowId xmlns:a16="http://schemas.microsoft.com/office/drawing/2014/main" val="1940805030"/>
                  </a:ext>
                </a:extLst>
              </a:tr>
              <a:tr h="99316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ChatGPT-3.5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(2022)</a:t>
                      </a:r>
                      <a:endParaRPr lang="en-GB" sz="20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Instruction-following </a:t>
                      </a:r>
                      <a:r>
                        <a:rPr lang="en-GB" sz="1800" b="0" dirty="0">
                          <a:effectLst/>
                        </a:rPr>
                        <a:t>fine-tune + RLHF</a:t>
                      </a:r>
                    </a:p>
                  </a:txBody>
                  <a:tcPr marL="35377" marR="35377" marT="17688" marB="17688"/>
                </a:tc>
                <a:extLst>
                  <a:ext uri="{0D108BD9-81ED-4DB2-BD59-A6C34878D82A}">
                    <a16:rowId xmlns:a16="http://schemas.microsoft.com/office/drawing/2014/main" val="2713378101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ChatGPT-4 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(2023-2024)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Tool-use </a:t>
                      </a:r>
                      <a:r>
                        <a:rPr lang="en-GB" sz="1800" b="0" dirty="0">
                          <a:effectLst/>
                        </a:rPr>
                        <a:t>fine-tune or </a:t>
                      </a:r>
                    </a:p>
                    <a:p>
                      <a:pPr algn="ctr" fontAlgn="base"/>
                      <a:r>
                        <a:rPr lang="en-GB" sz="1800" b="0" dirty="0">
                          <a:effectLst/>
                        </a:rPr>
                        <a:t>tool-use system prompt</a:t>
                      </a:r>
                    </a:p>
                  </a:txBody>
                  <a:tcPr marL="35377" marR="35377" marT="17688" marB="17688"/>
                </a:tc>
                <a:extLst>
                  <a:ext uri="{0D108BD9-81ED-4DB2-BD59-A6C34878D82A}">
                    <a16:rowId xmlns:a16="http://schemas.microsoft.com/office/drawing/2014/main" val="695816387"/>
                  </a:ext>
                </a:extLst>
              </a:tr>
              <a:tr h="97686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o-series (o1, o3)</a:t>
                      </a:r>
                    </a:p>
                    <a:p>
                      <a:pPr algn="ctr" fontAlgn="base"/>
                      <a:r>
                        <a:rPr lang="en-GB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(2024-2025)</a:t>
                      </a:r>
                    </a:p>
                  </a:txBody>
                  <a:tcPr marL="35377" marR="35377" marT="17688" marB="17688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dirty="0">
                          <a:effectLst/>
                        </a:rPr>
                        <a:t>Chain-of-thought </a:t>
                      </a:r>
                      <a:r>
                        <a:rPr lang="en-GB" sz="1800" b="0" dirty="0">
                          <a:effectLst/>
                        </a:rPr>
                        <a:t>deliberation</a:t>
                      </a:r>
                    </a:p>
                  </a:txBody>
                  <a:tcPr marL="35377" marR="35377" marT="17688" marB="17688"/>
                </a:tc>
                <a:extLst>
                  <a:ext uri="{0D108BD9-81ED-4DB2-BD59-A6C34878D82A}">
                    <a16:rowId xmlns:a16="http://schemas.microsoft.com/office/drawing/2014/main" val="123631335"/>
                  </a:ext>
                </a:extLst>
              </a:tr>
            </a:tbl>
          </a:graphicData>
        </a:graphic>
      </p:graphicFrame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CD20211-E7E8-4F3F-E2D7-2D0CF0E2A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EA55CC9-D646-7E88-6DFA-9ABBBC5F9F5D}"/>
              </a:ext>
            </a:extLst>
          </p:cNvPr>
          <p:cNvGrpSpPr/>
          <p:nvPr/>
        </p:nvGrpSpPr>
        <p:grpSpPr>
          <a:xfrm>
            <a:off x="8308026" y="1987568"/>
            <a:ext cx="4036186" cy="4338468"/>
            <a:chOff x="6160238" y="1979014"/>
            <a:chExt cx="4697561" cy="45792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83F299-9E13-C0A6-FEC9-A722CD77D6AB}"/>
                </a:ext>
              </a:extLst>
            </p:cNvPr>
            <p:cNvGrpSpPr/>
            <p:nvPr/>
          </p:nvGrpSpPr>
          <p:grpSpPr>
            <a:xfrm>
              <a:off x="6160238" y="1979014"/>
              <a:ext cx="4697561" cy="4579251"/>
              <a:chOff x="5738211" y="2002546"/>
              <a:chExt cx="4215331" cy="4296554"/>
            </a:xfrm>
          </p:grpSpPr>
          <p:pic>
            <p:nvPicPr>
              <p:cNvPr id="8" name="Picture 7" descr="A close-up of a page&#10;&#10;AI-generated content may be incorrect.">
                <a:extLst>
                  <a:ext uri="{FF2B5EF4-FFF2-40B4-BE49-F238E27FC236}">
                    <a16:creationId xmlns:a16="http://schemas.microsoft.com/office/drawing/2014/main" id="{356223A3-30F7-5FFC-A0F5-D6F6352DF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446"/>
              <a:stretch/>
            </p:blipFill>
            <p:spPr>
              <a:xfrm>
                <a:off x="5782337" y="2002546"/>
                <a:ext cx="3881666" cy="1054408"/>
              </a:xfrm>
              <a:prstGeom prst="rect">
                <a:avLst/>
              </a:prstGeom>
            </p:spPr>
          </p:pic>
          <p:pic>
            <p:nvPicPr>
              <p:cNvPr id="10" name="Picture 9" descr="A close-up of a book&#10;&#10;AI-generated content may be incorrect.">
                <a:extLst>
                  <a:ext uri="{FF2B5EF4-FFF2-40B4-BE49-F238E27FC236}">
                    <a16:creationId xmlns:a16="http://schemas.microsoft.com/office/drawing/2014/main" id="{18CADF7E-9239-F131-E014-8108FC470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925"/>
              <a:stretch/>
            </p:blipFill>
            <p:spPr>
              <a:xfrm>
                <a:off x="5738211" y="3001825"/>
                <a:ext cx="4215331" cy="3297275"/>
              </a:xfrm>
              <a:prstGeom prst="rect">
                <a:avLst/>
              </a:prstGeom>
            </p:spPr>
          </p:pic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D7C6837-07A7-8C42-6DCB-6E8B2FAF364C}"/>
                </a:ext>
              </a:extLst>
            </p:cNvPr>
            <p:cNvSpPr/>
            <p:nvPr/>
          </p:nvSpPr>
          <p:spPr>
            <a:xfrm>
              <a:off x="6727681" y="4517200"/>
              <a:ext cx="2583542" cy="300779"/>
            </a:xfrm>
            <a:prstGeom prst="roundRect">
              <a:avLst/>
            </a:prstGeom>
            <a:solidFill>
              <a:srgbClr val="F9E9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2884B78-9F02-3380-C284-ACABDDA2984C}"/>
                </a:ext>
              </a:extLst>
            </p:cNvPr>
            <p:cNvGrpSpPr/>
            <p:nvPr/>
          </p:nvGrpSpPr>
          <p:grpSpPr>
            <a:xfrm>
              <a:off x="6797764" y="4563402"/>
              <a:ext cx="442562" cy="215449"/>
              <a:chOff x="7206436" y="4597983"/>
              <a:chExt cx="566061" cy="300570"/>
            </a:xfrm>
          </p:grpSpPr>
          <p:pic>
            <p:nvPicPr>
              <p:cNvPr id="13" name="Picture 12" descr="A colorful magnifying glass on a black background&#10;&#10;AI-generated content may be incorrect.">
                <a:extLst>
                  <a:ext uri="{FF2B5EF4-FFF2-40B4-BE49-F238E27FC236}">
                    <a16:creationId xmlns:a16="http://schemas.microsoft.com/office/drawing/2014/main" id="{C3C3C9BA-3B1A-EDE6-5AAB-24EA8762B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436" y="4597983"/>
                <a:ext cx="283028" cy="283028"/>
              </a:xfrm>
              <a:prstGeom prst="rect">
                <a:avLst/>
              </a:prstGeom>
            </p:spPr>
          </p:pic>
          <p:pic>
            <p:nvPicPr>
              <p:cNvPr id="15" name="Picture 14" descr="A calculator with buttons&#10;&#10;AI-generated content may be incorrect.">
                <a:extLst>
                  <a:ext uri="{FF2B5EF4-FFF2-40B4-BE49-F238E27FC236}">
                    <a16:creationId xmlns:a16="http://schemas.microsoft.com/office/drawing/2014/main" id="{2DD036FA-C132-A410-4F6D-2F6C7EDC5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9469" y="4615525"/>
                <a:ext cx="283028" cy="283028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271E08-C23F-6054-26B3-4CA5D9B62B21}"/>
                </a:ext>
              </a:extLst>
            </p:cNvPr>
            <p:cNvSpPr txBox="1"/>
            <p:nvPr/>
          </p:nvSpPr>
          <p:spPr>
            <a:xfrm>
              <a:off x="7253757" y="4564351"/>
              <a:ext cx="16337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700" dirty="0">
                  <a:latin typeface="Cambria" panose="02040503050406030204" pitchFamily="18" charset="0"/>
                </a:rPr>
                <a:t>Calculator and Google use are allowed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EC56027-FD02-B61E-A73C-E01CF1A9CCB1}"/>
              </a:ext>
            </a:extLst>
          </p:cNvPr>
          <p:cNvSpPr txBox="1"/>
          <p:nvPr/>
        </p:nvSpPr>
        <p:spPr>
          <a:xfrm>
            <a:off x="5166809" y="2229705"/>
            <a:ext cx="232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1600" b="1" dirty="0"/>
              <a:t>Pretraining 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⬌</a:t>
            </a:r>
            <a:r>
              <a:rPr lang="en-US" sz="1600" b="1" dirty="0"/>
              <a:t> Exposition</a:t>
            </a:r>
          </a:p>
          <a:p>
            <a:pPr marL="0" indent="0" algn="ctr">
              <a:buNone/>
            </a:pPr>
            <a:r>
              <a:rPr lang="en-US" sz="1600" dirty="0"/>
              <a:t>(background knowledge)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679DFD-6400-E8A5-C53F-D421AA671836}"/>
              </a:ext>
            </a:extLst>
          </p:cNvPr>
          <p:cNvSpPr txBox="1"/>
          <p:nvPr/>
        </p:nvSpPr>
        <p:spPr>
          <a:xfrm>
            <a:off x="4396508" y="3280008"/>
            <a:ext cx="3838721" cy="584775"/>
          </a:xfrm>
          <a:prstGeom prst="rect">
            <a:avLst/>
          </a:prstGeom>
          <a:solidFill>
            <a:srgbClr val="FDF7D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b="1" dirty="0"/>
              <a:t>Instruction Fine-tune 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⬌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</a:t>
            </a:r>
            <a:r>
              <a:rPr lang="en-US" sz="1600" b="1" dirty="0"/>
              <a:t>orked Examples</a:t>
            </a:r>
          </a:p>
          <a:p>
            <a:pPr marL="0" indent="0" algn="ctr">
              <a:buNone/>
            </a:pPr>
            <a:r>
              <a:rPr lang="en-US" sz="1600" dirty="0"/>
              <a:t>(problem + solution for imitation)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72B241-A705-3FCC-A8D3-DFD1D0E3D0BB}"/>
              </a:ext>
            </a:extLst>
          </p:cNvPr>
          <p:cNvSpPr txBox="1"/>
          <p:nvPr/>
        </p:nvSpPr>
        <p:spPr>
          <a:xfrm>
            <a:off x="4430328" y="4268755"/>
            <a:ext cx="3666453" cy="584775"/>
          </a:xfrm>
          <a:prstGeom prst="rect">
            <a:avLst/>
          </a:prstGeom>
          <a:solidFill>
            <a:srgbClr val="FAE9E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1600" b="1" dirty="0"/>
              <a:t>Tool Fine-tune 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⬌ </a:t>
            </a:r>
            <a:r>
              <a:rPr lang="en-US" sz="1600" b="1" dirty="0">
                <a:solidFill>
                  <a:srgbClr val="000000"/>
                </a:solidFill>
                <a:latin typeface="Roboto" panose="02000000000000000000" pitchFamily="2" charset="0"/>
              </a:rPr>
              <a:t>C</a:t>
            </a:r>
            <a:r>
              <a:rPr lang="en-US" sz="1600" b="1" dirty="0"/>
              <a:t>alculator Instructions</a:t>
            </a:r>
          </a:p>
          <a:p>
            <a:pPr marL="0" indent="0" algn="ctr">
              <a:buNone/>
            </a:pPr>
            <a:r>
              <a:rPr lang="en-US" sz="1600" dirty="0"/>
              <a:t>Showing how to use tools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3752D-C42C-CB20-A2DD-E25AFF126C6C}"/>
              </a:ext>
            </a:extLst>
          </p:cNvPr>
          <p:cNvSpPr txBox="1"/>
          <p:nvPr/>
        </p:nvSpPr>
        <p:spPr>
          <a:xfrm>
            <a:off x="4348793" y="5091067"/>
            <a:ext cx="3959232" cy="830997"/>
          </a:xfrm>
          <a:prstGeom prst="rect">
            <a:avLst/>
          </a:prstGeom>
          <a:solidFill>
            <a:srgbClr val="DBEB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b="1" dirty="0"/>
              <a:t>Chain of Thought RL 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⬌</a:t>
            </a:r>
            <a:r>
              <a:rPr lang="en-US" sz="1600" b="1" dirty="0"/>
              <a:t> Practice Exercises</a:t>
            </a:r>
          </a:p>
          <a:p>
            <a:pPr marL="0" indent="0" algn="ctr">
              <a:buNone/>
            </a:pPr>
            <a:r>
              <a:rPr lang="en-US" sz="1600" dirty="0"/>
              <a:t>Prompt to practice, trial &amp; error till you reach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268455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6D381392-48B5-C9D4-7864-6112B82F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A3B53172-0831-107A-7D95-2CBABE76B1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112046"/>
            <a:ext cx="8907233" cy="5354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Caveats of our “history”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CFBA2B-888C-D8E4-84BF-4C070817CA3A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A99292-DCEF-7DE7-21F8-37F7E09ED8AB}"/>
              </a:ext>
            </a:extLst>
          </p:cNvPr>
          <p:cNvSpPr txBox="1"/>
          <p:nvPr/>
        </p:nvSpPr>
        <p:spPr>
          <a:xfrm>
            <a:off x="479419" y="866150"/>
            <a:ext cx="11127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Left out some important innovations: </a:t>
            </a:r>
          </a:p>
          <a:p>
            <a:pPr algn="l"/>
            <a:r>
              <a:rPr lang="en-US" sz="28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Multimodality (4 to 4o)</a:t>
            </a:r>
          </a:p>
          <a:p>
            <a:pPr algn="l"/>
            <a:r>
              <a:rPr lang="en-US" sz="28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Longer context length</a:t>
            </a:r>
          </a:p>
          <a:p>
            <a:pPr algn="l"/>
            <a:r>
              <a:rPr lang="en-US" sz="28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Only focused on one company, but similar sequence in others (Anthropic, Google, Meta)</a:t>
            </a:r>
          </a:p>
          <a:p>
            <a:pPr algn="l"/>
            <a:r>
              <a:rPr lang="en-US" sz="28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Simplifications for approachability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0FE04D9-EE95-9013-CAB5-925B6E9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0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>
          <a:extLst>
            <a:ext uri="{FF2B5EF4-FFF2-40B4-BE49-F238E27FC236}">
              <a16:creationId xmlns:a16="http://schemas.microsoft.com/office/drawing/2014/main" id="{AC6DEDB3-BE9B-8E22-817B-58901037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;p9">
            <a:extLst>
              <a:ext uri="{FF2B5EF4-FFF2-40B4-BE49-F238E27FC236}">
                <a16:creationId xmlns:a16="http://schemas.microsoft.com/office/drawing/2014/main" id="{20F9B793-E36C-B8CE-8172-C92D18875F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41" y="72755"/>
            <a:ext cx="8907233" cy="978689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spAutoFit/>
          </a:bodyPr>
          <a:lstStyle/>
          <a:p>
            <a:r>
              <a:rPr lang="en-US" dirty="0"/>
              <a:t>But how can such simple training procedures give rise to intelligence?! Two responses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332797C-8490-1504-AADD-152DAF50AE66}"/>
              </a:ext>
            </a:extLst>
          </p:cNvPr>
          <p:cNvCxnSpPr>
            <a:cxnSpLocks/>
          </p:cNvCxnSpPr>
          <p:nvPr/>
        </p:nvCxnSpPr>
        <p:spPr>
          <a:xfrm>
            <a:off x="479419" y="1051444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EFE3A0E-92CF-6E09-E790-8398F9DB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760272-9DF0-0AE8-50F8-C9A76774F05A}"/>
              </a:ext>
            </a:extLst>
          </p:cNvPr>
          <p:cNvGrpSpPr/>
          <p:nvPr/>
        </p:nvGrpSpPr>
        <p:grpSpPr>
          <a:xfrm>
            <a:off x="539298" y="1232188"/>
            <a:ext cx="8696776" cy="2016067"/>
            <a:chOff x="539298" y="1223433"/>
            <a:chExt cx="8696776" cy="20160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FEB3F6-D7F2-5FAE-57FA-715EB2388383}"/>
                </a:ext>
              </a:extLst>
            </p:cNvPr>
            <p:cNvSpPr txBox="1"/>
            <p:nvPr/>
          </p:nvSpPr>
          <p:spPr>
            <a:xfrm>
              <a:off x="539298" y="1223433"/>
              <a:ext cx="3646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l">
                <a:buNone/>
              </a:pPr>
              <a:r>
                <a:rPr lang="en-US" sz="2400" b="1" dirty="0">
                  <a:solidFill>
                    <a:schemeClr val="accent2"/>
                  </a:solidFill>
                </a:rPr>
                <a:t>1: You’re in good company!</a:t>
              </a:r>
            </a:p>
          </p:txBody>
        </p:sp>
        <p:pic>
          <p:nvPicPr>
            <p:cNvPr id="7" name="Picture 6" descr="A close-up of a sign&#10;&#10;AI-generated content may be incorrect.">
              <a:extLst>
                <a:ext uri="{FF2B5EF4-FFF2-40B4-BE49-F238E27FC236}">
                  <a16:creationId xmlns:a16="http://schemas.microsoft.com/office/drawing/2014/main" id="{DC5F80C6-249A-2276-8882-257F2D08D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298" y="1746653"/>
              <a:ext cx="5561579" cy="1388645"/>
            </a:xfrm>
            <a:prstGeom prst="rect">
              <a:avLst/>
            </a:prstGeom>
          </p:spPr>
        </p:pic>
        <p:pic>
          <p:nvPicPr>
            <p:cNvPr id="9" name="Picture 8" descr="A person wearing glasses and a blue shirt&#10;&#10;AI-generated content may be incorrect.">
              <a:extLst>
                <a:ext uri="{FF2B5EF4-FFF2-40B4-BE49-F238E27FC236}">
                  <a16:creationId xmlns:a16="http://schemas.microsoft.com/office/drawing/2014/main" id="{4DD9D4F1-A59D-361F-4ED0-19ADA5806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6465" y="1223433"/>
              <a:ext cx="3029609" cy="201606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106190-262D-9324-9D5D-D0434083629C}"/>
              </a:ext>
            </a:extLst>
          </p:cNvPr>
          <p:cNvGrpSpPr/>
          <p:nvPr/>
        </p:nvGrpSpPr>
        <p:grpSpPr>
          <a:xfrm>
            <a:off x="539298" y="3429000"/>
            <a:ext cx="11224531" cy="3279820"/>
            <a:chOff x="379640" y="1436456"/>
            <a:chExt cx="13103998" cy="51422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8ED963-0F2E-F71C-DC2A-9A6975842D5A}"/>
                </a:ext>
              </a:extLst>
            </p:cNvPr>
            <p:cNvSpPr txBox="1"/>
            <p:nvPr/>
          </p:nvSpPr>
          <p:spPr>
            <a:xfrm>
              <a:off x="379640" y="1436456"/>
              <a:ext cx="13103998" cy="130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sz="2400" b="1" dirty="0">
                  <a:solidFill>
                    <a:schemeClr val="accent2"/>
                  </a:solidFill>
                </a:rPr>
                <a:t>2: Consider the other simple procedure that gave rise to intelligence when scaled over trillions of iterations: natural selection/evolution</a:t>
              </a:r>
            </a:p>
          </p:txBody>
        </p:sp>
        <p:pic>
          <p:nvPicPr>
            <p:cNvPr id="12" name="Picture 11" descr="A diagram of a genetic modification&#10;&#10;AI-generated content may be incorrect.">
              <a:extLst>
                <a:ext uri="{FF2B5EF4-FFF2-40B4-BE49-F238E27FC236}">
                  <a16:creationId xmlns:a16="http://schemas.microsoft.com/office/drawing/2014/main" id="{572B5537-9890-9079-2EBC-055F12ED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233" y="2739337"/>
              <a:ext cx="2935464" cy="3739244"/>
            </a:xfrm>
            <a:prstGeom prst="rect">
              <a:avLst/>
            </a:prstGeom>
          </p:spPr>
        </p:pic>
        <p:pic>
          <p:nvPicPr>
            <p:cNvPr id="13" name="Picture 12" descr="A diagram of life cycle&#10;&#10;AI-generated content may be incorrect.">
              <a:extLst>
                <a:ext uri="{FF2B5EF4-FFF2-40B4-BE49-F238E27FC236}">
                  <a16:creationId xmlns:a16="http://schemas.microsoft.com/office/drawing/2014/main" id="{E8A4E74B-E36B-7896-E211-327644D4D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504" y="2739337"/>
              <a:ext cx="4608101" cy="3839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06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7FBA4-0BA5-6E57-08A9-8964AC553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A99528-5EF7-3DC2-F744-E363327D9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305" y="1588730"/>
            <a:ext cx="4915695" cy="4247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Forecasting </a:t>
            </a:r>
            <a:r>
              <a:rPr lang="en-CH" sz="2400"/>
              <a:t>requires </a:t>
            </a:r>
            <a:r>
              <a:rPr lang="en-US" sz="2400" dirty="0"/>
              <a:t>understanding the past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41E21-5909-8580-43A0-BA94502D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5778882" cy="535531"/>
          </a:xfrm>
        </p:spPr>
        <p:txBody>
          <a:bodyPr/>
          <a:lstStyle/>
          <a:p>
            <a:r>
              <a:rPr lang="en-CH"/>
              <a:t>Why learn the history of LLMs?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393662-94E8-4FE5-E063-AA9B64285BC6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1D62E2-88AB-358B-BC34-C5BED8FE5006}"/>
              </a:ext>
            </a:extLst>
          </p:cNvPr>
          <p:cNvSpPr txBox="1"/>
          <p:nvPr/>
        </p:nvSpPr>
        <p:spPr>
          <a:xfrm>
            <a:off x="6756401" y="1588730"/>
            <a:ext cx="3803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>
                <a:latin typeface="Calibri" panose="020F0502020204030204" pitchFamily="34" charset="0"/>
                <a:cs typeface="Calibri" panose="020F0502020204030204" pitchFamily="34" charset="0"/>
              </a:rPr>
              <a:t>Pitfalls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be better avoided</a:t>
            </a:r>
          </a:p>
        </p:txBody>
      </p:sp>
      <p:pic>
        <p:nvPicPr>
          <p:cNvPr id="11" name="Picture 10" descr="A black and white pictogram of a person falling&#10;&#10;AI-generated content may be incorrect.">
            <a:extLst>
              <a:ext uri="{FF2B5EF4-FFF2-40B4-BE49-F238E27FC236}">
                <a16:creationId xmlns:a16="http://schemas.microsoft.com/office/drawing/2014/main" id="{7B16BBF1-6E26-4D82-B4DF-D2D1DACE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64" y="2283924"/>
            <a:ext cx="2997200" cy="2826164"/>
          </a:xfrm>
          <a:prstGeom prst="rect">
            <a:avLst/>
          </a:prstGeom>
        </p:spPr>
      </p:pic>
      <p:pic>
        <p:nvPicPr>
          <p:cNvPr id="13" name="Picture 12" descr="A graphic with a magnifying glass and a graph&#10;&#10;AI-generated content may be incorrect.">
            <a:extLst>
              <a:ext uri="{FF2B5EF4-FFF2-40B4-BE49-F238E27FC236}">
                <a16:creationId xmlns:a16="http://schemas.microsoft.com/office/drawing/2014/main" id="{CBBF7A8C-449F-A2CE-4698-CB5C58D521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06" y="2488394"/>
            <a:ext cx="3491508" cy="2621694"/>
          </a:xfrm>
          <a:prstGeom prst="rect">
            <a:avLst/>
          </a:prstGeom>
        </p:spPr>
      </p:pic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2DE0E0DF-D830-8FA3-4FBF-CF3F04893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0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94C68-01BD-A84F-34E4-C2702652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75BA38-AC3A-2985-1341-BFCF362C0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97" y="1183068"/>
            <a:ext cx="11487806" cy="88537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 computer system that </a:t>
            </a:r>
            <a:r>
              <a:rPr lang="en-US" sz="2400" b="1" dirty="0"/>
              <a:t>learns</a:t>
            </a:r>
            <a:r>
              <a:rPr lang="en-US" sz="2400" dirty="0"/>
              <a:t> </a:t>
            </a:r>
            <a:r>
              <a:rPr lang="en-US" sz="2400" b="1" dirty="0"/>
              <a:t>patterns</a:t>
            </a:r>
            <a:r>
              <a:rPr lang="en-US" sz="2400" dirty="0"/>
              <a:t> from text data to </a:t>
            </a:r>
            <a:r>
              <a:rPr lang="en-US" sz="2400" b="1" dirty="0"/>
              <a:t>predict</a:t>
            </a:r>
            <a:r>
              <a:rPr lang="en-US" sz="2400" dirty="0"/>
              <a:t> and generate </a:t>
            </a:r>
            <a:r>
              <a:rPr lang="en-US" sz="2400" b="1" dirty="0"/>
              <a:t>language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e.g. Google Translate, texting autocomplete, grammar checkers, LLMs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9FB7E2-82DF-598F-E214-00E65C69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5778882" cy="535531"/>
          </a:xfrm>
        </p:spPr>
        <p:txBody>
          <a:bodyPr/>
          <a:lstStyle/>
          <a:p>
            <a:r>
              <a:rPr lang="en-US" dirty="0"/>
              <a:t>What is a Language Model?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29F40-AC6D-773E-C870-A282E0BCD0E4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logo of a foreign language&#10;&#10;AI-generated content may be incorrect.">
            <a:extLst>
              <a:ext uri="{FF2B5EF4-FFF2-40B4-BE49-F238E27FC236}">
                <a16:creationId xmlns:a16="http://schemas.microsoft.com/office/drawing/2014/main" id="{F5D6E820-0A56-8643-D734-2A17F9C8E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94" y="3429000"/>
            <a:ext cx="2875161" cy="1629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8D97D4-4E64-A707-6F20-16A35D2AA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" r="4664" b="20776"/>
          <a:stretch/>
        </p:blipFill>
        <p:spPr>
          <a:xfrm>
            <a:off x="7530956" y="3075784"/>
            <a:ext cx="4073034" cy="228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A hand holding a phone&#10;&#10;AI-generated content may be incorrect.">
            <a:extLst>
              <a:ext uri="{FF2B5EF4-FFF2-40B4-BE49-F238E27FC236}">
                <a16:creationId xmlns:a16="http://schemas.microsoft.com/office/drawing/2014/main" id="{1BDCB542-DA09-E0E1-44F9-7D110DDAA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59" y="2335921"/>
            <a:ext cx="4183993" cy="4183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85928D85-8C42-16E0-F54D-0534E87B2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6EA2BD-18CB-5446-6513-7EE36E47596D}"/>
                  </a:ext>
                </a:extLst>
              </p14:cNvPr>
              <p14:cNvContentPartPr/>
              <p14:nvPr/>
            </p14:nvContentPartPr>
            <p14:xfrm>
              <a:off x="1062000" y="1545480"/>
              <a:ext cx="10152360" cy="3735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6EA2BD-18CB-5446-6513-7EE36E4759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2640" y="1536120"/>
                <a:ext cx="10171080" cy="37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15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661491" y="2034019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275756" y="2098908"/>
            <a:ext cx="244742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Improving Intelligence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75755" y="2507591"/>
            <a:ext cx="4702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The rapid pace from GPT-1 (2018) to o3 (2025) suggests increasingly improving capabilities ahead.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214169" y="2034019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828433" y="20989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Expanding Context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828433" y="2507591"/>
            <a:ext cx="4702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Models will handle increasingly larger documents and conversations natively.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61491" y="3744833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75755" y="380972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Better Multimodality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75755" y="4218404"/>
            <a:ext cx="4702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Integration of text, image, audio, and video in unified models.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14169" y="3744833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828433" y="380972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Agentic Systems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828433" y="4218404"/>
            <a:ext cx="4702175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Reasoning models are glimpse into a future of agents that can plan, execute tasks, and learn from their experiences.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8171E549-4D0D-E7A9-511D-D36DB6E94955}"/>
              </a:ext>
            </a:extLst>
          </p:cNvPr>
          <p:cNvSpPr txBox="1">
            <a:spLocks/>
          </p:cNvSpPr>
          <p:nvPr/>
        </p:nvSpPr>
        <p:spPr>
          <a:xfrm>
            <a:off x="317118" y="119968"/>
            <a:ext cx="5778882" cy="535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Future trends</a:t>
            </a:r>
            <a:endParaRPr lang="en-CH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E8FCB5-122E-5F86-383B-10D5CC928F4C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B02A5B69-44A3-9AD0-4AE6-3196087D5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661491" y="144698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275755" y="151187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Hallucination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75755" y="1920557"/>
            <a:ext cx="4617665" cy="127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Models are still autocompleters and storytellers (though very intelligent ones). Hallucination problems persist and are built into how the models are trained.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214169" y="144698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828433" y="1511875"/>
            <a:ext cx="373697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Models have little self-knowledge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828434" y="1920557"/>
            <a:ext cx="4411996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Models are trained on internet text. Have little knowledge of their own limitations. Often overconfident.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61491" y="3374132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75755" y="3439021"/>
            <a:ext cx="237470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Knowledge Staleness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75755" y="3847704"/>
            <a:ext cx="4702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Base models only know information up to their training cutoff date.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14169" y="3374132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828433" y="343902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Compute Costs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828433" y="3847704"/>
            <a:ext cx="4702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Training and running models is expensive in compute and therefore in dollars. The main players are very rich companies.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61491" y="504373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75755" y="510862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Privacy Concerns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275755" y="5517308"/>
            <a:ext cx="4702175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Because of the compute needs, it's hard to train or run your own models locally. Privacy will continue to be an issue.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14169" y="504373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CEDEF"/>
          </a:solidFill>
          <a:ln w="7620">
            <a:solidFill>
              <a:srgbClr val="C2D3D5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828433" y="510862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02934"/>
                </a:solidFill>
                <a:latin typeface="Calibri" panose="020F0502020204030204" pitchFamily="34" charset="0"/>
                <a:ea typeface="Nunito Sans Bold" pitchFamily="34" charset="-122"/>
                <a:cs typeface="Calibri" panose="020F0502020204030204" pitchFamily="34" charset="0"/>
              </a:rPr>
              <a:t>Bias Issues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828433" y="5517308"/>
            <a:ext cx="4702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ea typeface="Nunito Sans" pitchFamily="34" charset="-122"/>
                <a:cs typeface="Calibri" panose="020F0502020204030204" pitchFamily="34" charset="0"/>
              </a:rPr>
              <a:t>Models reflect biases present in their training data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3B8AED89-C0E6-BBA7-C4CD-465B966D829D}"/>
              </a:ext>
            </a:extLst>
          </p:cNvPr>
          <p:cNvSpPr txBox="1">
            <a:spLocks/>
          </p:cNvSpPr>
          <p:nvPr/>
        </p:nvSpPr>
        <p:spPr>
          <a:xfrm>
            <a:off x="317118" y="119968"/>
            <a:ext cx="5778882" cy="535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Persistent Limitations</a:t>
            </a:r>
            <a:endParaRPr lang="en-CH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77961A-BB17-1D05-21C6-CDFC2E81FB83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53965-76B6-6CA9-649E-A1B4F49B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58FB5E-2748-F10E-0906-28AD883EB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08" y="796542"/>
            <a:ext cx="10737647" cy="121776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• A </a:t>
            </a:r>
            <a:r>
              <a:rPr lang="en-US" sz="2400" dirty="0" err="1"/>
              <a:t>fourgram</a:t>
            </a:r>
            <a:r>
              <a:rPr lang="en-US" sz="2400" dirty="0"/>
              <a:t> estimates the probability of a word based on the three words that come right before it. Bigrams, trigrams etc. also common</a:t>
            </a:r>
          </a:p>
          <a:p>
            <a:pPr marL="0" indent="0">
              <a:buNone/>
            </a:pPr>
            <a:r>
              <a:rPr lang="en-US" sz="2400" dirty="0"/>
              <a:t>• N-grams used in search boxes, autocomplete.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6091B-3DA1-D6D0-6354-03E2752F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11146336" cy="535531"/>
          </a:xfrm>
        </p:spPr>
        <p:txBody>
          <a:bodyPr/>
          <a:lstStyle/>
          <a:p>
            <a:r>
              <a:rPr lang="en-US" dirty="0"/>
              <a:t>A Very Simple Language Model: </a:t>
            </a:r>
            <a:r>
              <a:rPr lang="en-US" dirty="0" err="1"/>
              <a:t>Fourgram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B40FDE-8E06-D7B9-A492-F5A7934E1EBF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A36C325-CFBE-249A-C626-CEA056656921}"/>
              </a:ext>
            </a:extLst>
          </p:cNvPr>
          <p:cNvSpPr txBox="1">
            <a:spLocks/>
          </p:cNvSpPr>
          <p:nvPr/>
        </p:nvSpPr>
        <p:spPr>
          <a:xfrm>
            <a:off x="716000" y="3639200"/>
            <a:ext cx="4405711" cy="2553912"/>
          </a:xfrm>
          <a:prstGeom prst="roundRect">
            <a:avLst>
              <a:gd name="adj" fmla="val 638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how to bake bread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weather today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london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uk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what is the weather like today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what is the capital of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spain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what is the capital of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france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best coffee shops nearby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what is the best way to learn French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AB29D-D7BE-5866-2E0F-3E64224061CC}"/>
              </a:ext>
            </a:extLst>
          </p:cNvPr>
          <p:cNvSpPr txBox="1"/>
          <p:nvPr/>
        </p:nvSpPr>
        <p:spPr>
          <a:xfrm>
            <a:off x="1696230" y="3170829"/>
            <a:ext cx="244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Training Corpus: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87EC2-663E-B010-95CC-81C321A90D7E}"/>
              </a:ext>
            </a:extLst>
          </p:cNvPr>
          <p:cNvSpPr txBox="1"/>
          <p:nvPr/>
        </p:nvSpPr>
        <p:spPr>
          <a:xfrm>
            <a:off x="5890286" y="5701054"/>
            <a:ext cx="58460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sees "what is the," and checks how this phrase was completed in the corpus.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"Capital" came next 2 times, "weather" 1 time, and "best" 1 time. So it thinks "capital" is more likely to follow.</a:t>
            </a:r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E700D8A7-F83B-9634-9035-A4077CC56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18065" r="17556" b="22875"/>
          <a:stretch/>
        </p:blipFill>
        <p:spPr>
          <a:xfrm>
            <a:off x="6926319" y="3503121"/>
            <a:ext cx="3482108" cy="2104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9E93D6-95A3-8FEC-3C7B-C676AD9C47DE}"/>
              </a:ext>
            </a:extLst>
          </p:cNvPr>
          <p:cNvSpPr txBox="1"/>
          <p:nvPr/>
        </p:nvSpPr>
        <p:spPr>
          <a:xfrm>
            <a:off x="7038831" y="3226019"/>
            <a:ext cx="3054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Language Model Output: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F4741A-4092-C531-6ED0-706C05358325}"/>
              </a:ext>
            </a:extLst>
          </p:cNvPr>
          <p:cNvSpPr/>
          <p:nvPr/>
        </p:nvSpPr>
        <p:spPr>
          <a:xfrm>
            <a:off x="435875" y="2372459"/>
            <a:ext cx="11503877" cy="53602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Toy example of </a:t>
            </a:r>
            <a:r>
              <a:rPr lang="en-US" sz="2400" dirty="0" err="1"/>
              <a:t>fourgram</a:t>
            </a:r>
            <a:r>
              <a:rPr lang="en-US" sz="2400" dirty="0"/>
              <a:t> model:</a:t>
            </a: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6C49108-018A-CC45-0D04-AB4A846F4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8" grpId="0"/>
      <p:bldP spid="10" grpId="0"/>
      <p:bldP spid="16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8F83C-DE44-43A6-AE3A-03A3A6402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1D046-9ADA-0E81-B411-34E19AFC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11146336" cy="535531"/>
          </a:xfrm>
        </p:spPr>
        <p:txBody>
          <a:bodyPr/>
          <a:lstStyle/>
          <a:p>
            <a:r>
              <a:rPr lang="en-US" dirty="0"/>
              <a:t>Live demo: fivegram trained on children’s storybooks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36F4E5-E760-A3F3-F4A3-A3A90B3BA27F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21A7D6-E009-F146-C6DE-3CB99219A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360" y="1808481"/>
            <a:ext cx="4107614" cy="3219343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Summary of demo</a:t>
            </a:r>
          </a:p>
          <a:p>
            <a:pPr marL="0" indent="0">
              <a:buNone/>
            </a:pPr>
            <a:r>
              <a:rPr lang="en-US" sz="2200" dirty="0"/>
              <a:t>• n-gram uses </a:t>
            </a:r>
            <a:r>
              <a:rPr lang="en-US" sz="2200" b="1" dirty="0"/>
              <a:t>naïve</a:t>
            </a:r>
            <a:r>
              <a:rPr lang="en-US" sz="2200" dirty="0"/>
              <a:t> </a:t>
            </a:r>
            <a:r>
              <a:rPr lang="en-US" sz="2200" b="1" dirty="0"/>
              <a:t>training/inference</a:t>
            </a:r>
            <a:r>
              <a:rPr lang="en-US" sz="2200" dirty="0"/>
              <a:t> (just counting; no understanding)</a:t>
            </a:r>
          </a:p>
          <a:p>
            <a:pPr marL="0" indent="0">
              <a:buNone/>
            </a:pPr>
            <a:r>
              <a:rPr lang="en-US" sz="2200" dirty="0"/>
              <a:t>• Extremely </a:t>
            </a:r>
            <a:r>
              <a:rPr lang="en-US" sz="2200" b="1" dirty="0"/>
              <a:t>limited context</a:t>
            </a:r>
          </a:p>
          <a:p>
            <a:pPr marL="0" indent="0">
              <a:buNone/>
            </a:pPr>
            <a:r>
              <a:rPr lang="en-US" sz="2200" dirty="0"/>
              <a:t>• But still </a:t>
            </a:r>
            <a:r>
              <a:rPr lang="en-US" sz="2200" b="1" dirty="0"/>
              <a:t>proof of concept</a:t>
            </a:r>
            <a:r>
              <a:rPr lang="en-US" sz="2200" dirty="0"/>
              <a:t>: </a:t>
            </a:r>
            <a:r>
              <a:rPr lang="en-US" sz="2200" b="1" dirty="0"/>
              <a:t>statistical learning </a:t>
            </a:r>
            <a:r>
              <a:rPr lang="en-US" sz="2200" dirty="0"/>
              <a:t>from text can produce (partly) </a:t>
            </a:r>
            <a:r>
              <a:rPr lang="en-US" sz="2200" b="1" dirty="0"/>
              <a:t>coherent predictions</a:t>
            </a:r>
          </a:p>
        </p:txBody>
      </p:sp>
      <p:pic>
        <p:nvPicPr>
          <p:cNvPr id="11" name="Picture 10" descr="A computer code with text&#10;&#10;AI-generated content may be incorrect.">
            <a:extLst>
              <a:ext uri="{FF2B5EF4-FFF2-40B4-BE49-F238E27FC236}">
                <a16:creationId xmlns:a16="http://schemas.microsoft.com/office/drawing/2014/main" id="{C14EB8F8-1D6A-C4E6-5813-03AC1898A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"/>
          <a:stretch/>
        </p:blipFill>
        <p:spPr>
          <a:xfrm>
            <a:off x="317118" y="965200"/>
            <a:ext cx="7041885" cy="5174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AEA761F2-B4B2-AA86-B92A-B1203CD6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6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74680-B85E-3334-DF1B-7DC782D48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2416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Question:</a:t>
            </a:r>
            <a:r>
              <a:rPr lang="en-GB" dirty="0"/>
              <a:t> An n-gram model, like the </a:t>
            </a:r>
            <a:r>
              <a:rPr lang="en-GB" dirty="0" err="1"/>
              <a:t>fourgram</a:t>
            </a:r>
            <a:r>
              <a:rPr lang="en-GB" dirty="0"/>
              <a:t> example, primarily makes predictions based on: </a:t>
            </a:r>
          </a:p>
          <a:p>
            <a:pPr marL="0" indent="0">
              <a:buNone/>
            </a:pPr>
            <a:r>
              <a:rPr lang="en-GB" dirty="0"/>
              <a:t>A. The grammatical structure of a sentence. </a:t>
            </a:r>
          </a:p>
          <a:p>
            <a:pPr marL="0" indent="0">
              <a:buNone/>
            </a:pPr>
            <a:r>
              <a:rPr lang="en-GB" dirty="0"/>
              <a:t>B. The statistical likelihood of word sequences observed in training data.</a:t>
            </a:r>
          </a:p>
          <a:p>
            <a:pPr marL="0" indent="0">
              <a:buNone/>
            </a:pPr>
            <a:r>
              <a:rPr lang="en-GB" dirty="0"/>
              <a:t>C. A deep understanding of the meaning or intent behind the words.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CC0C0-4CD9-9FCD-0894-B8391091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5778882" cy="535531"/>
          </a:xfrm>
        </p:spPr>
        <p:txBody>
          <a:bodyPr/>
          <a:lstStyle/>
          <a:p>
            <a:r>
              <a:rPr lang="en-US" dirty="0"/>
              <a:t>Check your understanding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8B809-041D-E5E8-FC05-44A1683290F5}"/>
              </a:ext>
            </a:extLst>
          </p:cNvPr>
          <p:cNvCxnSpPr>
            <a:cxnSpLocks/>
          </p:cNvCxnSpPr>
          <p:nvPr/>
        </p:nvCxnSpPr>
        <p:spPr>
          <a:xfrm>
            <a:off x="479419" y="647537"/>
            <a:ext cx="744431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55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EDEB-602B-4B3B-9574-9EB41DACD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392" y="1908624"/>
            <a:ext cx="6120748" cy="2529923"/>
          </a:xfrm>
        </p:spPr>
        <p:txBody>
          <a:bodyPr wrap="square">
            <a:spAutoFit/>
          </a:bodyPr>
          <a:lstStyle/>
          <a:p>
            <a:pPr algn="l"/>
            <a:r>
              <a:rPr lang="en-US" sz="4400" dirty="0">
                <a:solidFill>
                  <a:srgbClr val="417D86"/>
                </a:solidFill>
              </a:rPr>
              <a:t>The rise of the GPTs</a:t>
            </a:r>
            <a:br>
              <a:rPr lang="en-US" sz="4400" dirty="0">
                <a:solidFill>
                  <a:srgbClr val="417D86"/>
                </a:solidFill>
              </a:rPr>
            </a:br>
            <a:r>
              <a:rPr lang="en-US" sz="4400" dirty="0">
                <a:solidFill>
                  <a:srgbClr val="417D86"/>
                </a:solidFill>
              </a:rPr>
              <a:t>G</a:t>
            </a:r>
            <a:r>
              <a:rPr lang="en-US" sz="4400" b="0" dirty="0">
                <a:solidFill>
                  <a:srgbClr val="417D86"/>
                </a:solidFill>
              </a:rPr>
              <a:t>enerative</a:t>
            </a:r>
            <a:br>
              <a:rPr lang="en-US" sz="4400" dirty="0">
                <a:solidFill>
                  <a:srgbClr val="417D86"/>
                </a:solidFill>
              </a:rPr>
            </a:br>
            <a:r>
              <a:rPr lang="en-US" sz="4400" dirty="0">
                <a:solidFill>
                  <a:srgbClr val="417D86"/>
                </a:solidFill>
              </a:rPr>
              <a:t>P</a:t>
            </a:r>
            <a:r>
              <a:rPr lang="en-US" sz="4400" b="0" dirty="0">
                <a:solidFill>
                  <a:srgbClr val="417D86"/>
                </a:solidFill>
              </a:rPr>
              <a:t>retrained</a:t>
            </a:r>
            <a:br>
              <a:rPr lang="en-US" sz="4400" dirty="0">
                <a:solidFill>
                  <a:srgbClr val="417D86"/>
                </a:solidFill>
              </a:rPr>
            </a:br>
            <a:r>
              <a:rPr lang="en-US" sz="4400" dirty="0">
                <a:solidFill>
                  <a:srgbClr val="417D86"/>
                </a:solidFill>
              </a:rPr>
              <a:t>T</a:t>
            </a:r>
            <a:r>
              <a:rPr lang="en-US" sz="4400" b="0" dirty="0">
                <a:solidFill>
                  <a:srgbClr val="417D86"/>
                </a:solidFill>
              </a:rPr>
              <a:t>ransformers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A008F-383D-C749-88DA-15BAF8579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EF61B218-2299-B6A3-49C4-6A13D8BF89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43" y="0"/>
            <a:ext cx="4676765" cy="6589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475786-5825-7060-AB02-48CE410F79DE}"/>
              </a:ext>
            </a:extLst>
          </p:cNvPr>
          <p:cNvSpPr/>
          <p:nvPr/>
        </p:nvSpPr>
        <p:spPr>
          <a:xfrm>
            <a:off x="6796195" y="-559677"/>
            <a:ext cx="5717628" cy="7977353"/>
          </a:xfrm>
          <a:prstGeom prst="rect">
            <a:avLst/>
          </a:prstGeom>
          <a:solidFill>
            <a:srgbClr val="57A7B3">
              <a:alpha val="12941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0CEC638-C4A5-6943-7FF6-2C49F86AF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0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A784F-04DD-BAED-C1EF-31BBB6E38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25308-3204-C6BA-5CA4-F6E19E0E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8"/>
            <a:ext cx="11146336" cy="535531"/>
          </a:xfrm>
        </p:spPr>
        <p:txBody>
          <a:bodyPr/>
          <a:lstStyle/>
          <a:p>
            <a:r>
              <a:rPr lang="en-US" dirty="0"/>
              <a:t>“Generative”?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82AFAD-CB57-A5F1-CE6F-3288189740E3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219AC5-9CEC-3CE8-7BCB-1EEEC598C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833523"/>
            <a:ext cx="11359874" cy="113467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• In the past, most language models were used for classification e.g. spam detection, sentiment analysis</a:t>
            </a:r>
          </a:p>
          <a:p>
            <a:pPr marL="0" indent="0">
              <a:buNone/>
            </a:pPr>
            <a:r>
              <a:rPr lang="en-US" sz="2200" dirty="0"/>
              <a:t>• Generative models </a:t>
            </a:r>
            <a:r>
              <a:rPr lang="en-US" sz="2200" b="1" dirty="0"/>
              <a:t>generate</a:t>
            </a:r>
            <a:r>
              <a:rPr lang="en-US" sz="2200" dirty="0"/>
              <a:t> outputs based on prompts</a:t>
            </a:r>
          </a:p>
        </p:txBody>
      </p:sp>
      <p:pic>
        <p:nvPicPr>
          <p:cNvPr id="8" name="Picture 7" descr="A yellow and blue background with black outline and a yellow and blue background&#10;&#10;AI-generated content may be incorrect.">
            <a:extLst>
              <a:ext uri="{FF2B5EF4-FFF2-40B4-BE49-F238E27FC236}">
                <a16:creationId xmlns:a16="http://schemas.microsoft.com/office/drawing/2014/main" id="{5FFCEDAC-5736-3400-2087-B8DD4BB5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666" b="41334"/>
          <a:stretch/>
        </p:blipFill>
        <p:spPr>
          <a:xfrm>
            <a:off x="3256745" y="2906288"/>
            <a:ext cx="5678510" cy="2271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4FC8A5-B64A-26CE-B2D4-43C30CB2C81C}"/>
              </a:ext>
            </a:extLst>
          </p:cNvPr>
          <p:cNvSpPr txBox="1"/>
          <p:nvPr/>
        </p:nvSpPr>
        <p:spPr>
          <a:xfrm>
            <a:off x="5890286" y="3826546"/>
            <a:ext cx="482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bg1"/>
                </a:solidFill>
              </a:rPr>
              <a:t>VS</a:t>
            </a: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7B3ED7DF-C3EA-90A5-6A9E-8D6846D1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3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E5769"/>
      </a:accent1>
      <a:accent2>
        <a:srgbClr val="57A7B3"/>
      </a:accent2>
      <a:accent3>
        <a:srgbClr val="A5A5A5"/>
      </a:accent3>
      <a:accent4>
        <a:srgbClr val="97A6C7"/>
      </a:accent4>
      <a:accent5>
        <a:srgbClr val="5B9BD5"/>
      </a:accent5>
      <a:accent6>
        <a:srgbClr val="A3B4C0"/>
      </a:accent6>
      <a:hlink>
        <a:srgbClr val="57A7B3"/>
      </a:hlink>
      <a:folHlink>
        <a:srgbClr val="A3B4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indent="0" algn="l">
          <a:buNone/>
          <a:defRPr sz="2200"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4346</TotalTime>
  <Words>3130</Words>
  <Application>Microsoft Macintosh PowerPoint</Application>
  <PresentationFormat>Widescreen</PresentationFormat>
  <Paragraphs>423</Paragraphs>
  <Slides>41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inherit</vt:lpstr>
      <vt:lpstr>ui-sans-serif</vt:lpstr>
      <vt:lpstr>Arial</vt:lpstr>
      <vt:lpstr>Avenir Next LT Pro</vt:lpstr>
      <vt:lpstr>Calibri</vt:lpstr>
      <vt:lpstr>Cambria</vt:lpstr>
      <vt:lpstr>Consolas</vt:lpstr>
      <vt:lpstr>Roboto</vt:lpstr>
      <vt:lpstr>Office Theme</vt:lpstr>
      <vt:lpstr>What the History of LLMs Teaches Us</vt:lpstr>
      <vt:lpstr>Why learn the history of LLMs?</vt:lpstr>
      <vt:lpstr>Question we’ll use throughout</vt:lpstr>
      <vt:lpstr>What is a Language Model?</vt:lpstr>
      <vt:lpstr>A Very Simple Language Model: Fourgram</vt:lpstr>
      <vt:lpstr>Live demo: fivegram trained on children’s storybooks</vt:lpstr>
      <vt:lpstr>Check your understanding</vt:lpstr>
      <vt:lpstr>The rise of the GPTs Generative Pretrained Transformers</vt:lpstr>
      <vt:lpstr>“Generative”?</vt:lpstr>
      <vt:lpstr>“Pre-trained”?</vt:lpstr>
      <vt:lpstr>“Transformer”?</vt:lpstr>
      <vt:lpstr>Check your understanding</vt:lpstr>
      <vt:lpstr>The Evolution of the GPTs</vt:lpstr>
      <vt:lpstr>GPT-N series: Evolution of Models</vt:lpstr>
      <vt:lpstr>Next-token prediction. How a language model is pre-trained</vt:lpstr>
      <vt:lpstr>Next-token prediction. How a language model is pre-trained</vt:lpstr>
      <vt:lpstr>Data GPT-3 trained on</vt:lpstr>
      <vt:lpstr>Compute GPT-3 trained with</vt:lpstr>
      <vt:lpstr>Check your understanding</vt:lpstr>
      <vt:lpstr>GPT-N series: Evolution of Models</vt:lpstr>
      <vt:lpstr>Live demo: Next-token predictors are not that helpful</vt:lpstr>
      <vt:lpstr>Check your understanding</vt:lpstr>
      <vt:lpstr>GPT-N series: Evolution of Models</vt:lpstr>
      <vt:lpstr>Instruction fine-tuning: From autocomplete to helpful assistant</vt:lpstr>
      <vt:lpstr>Live demo: Using ChatGPT 3.5</vt:lpstr>
      <vt:lpstr>Check your understanding</vt:lpstr>
      <vt:lpstr>GPT-N series: Evolution of Models</vt:lpstr>
      <vt:lpstr>Tool use (fine-tune/system prompt): Teaching model to use tools</vt:lpstr>
      <vt:lpstr>Live demo: Using ChatGPT-4</vt:lpstr>
      <vt:lpstr>Check your understanding</vt:lpstr>
      <vt:lpstr>GPT-N series: Evolution of Models</vt:lpstr>
      <vt:lpstr>Chain-of-Thought Reinforcement: Teaching models to think out loud</vt:lpstr>
      <vt:lpstr>Live demo: Using o3</vt:lpstr>
      <vt:lpstr>Check your understanding</vt:lpstr>
      <vt:lpstr>GPT-N series: Evolution of Models</vt:lpstr>
      <vt:lpstr>An analogy to human learning</vt:lpstr>
      <vt:lpstr>Caveats of our “history”</vt:lpstr>
      <vt:lpstr>But how can such simple training procedures give rise to intelligence?! Two responses</vt:lpstr>
      <vt:lpstr>Why learn the history of LLMs?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NETWORK GENERAL MEETING </dc:title>
  <dc:creator>Sabina Rodriguez Velásquez</dc:creator>
  <cp:lastModifiedBy>Kenechukwu Nwosu</cp:lastModifiedBy>
  <cp:revision>50</cp:revision>
  <dcterms:created xsi:type="dcterms:W3CDTF">2021-11-29T15:46:00Z</dcterms:created>
  <dcterms:modified xsi:type="dcterms:W3CDTF">2025-05-08T14:06:01Z</dcterms:modified>
</cp:coreProperties>
</file>